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2" r:id="rId4"/>
    <p:sldId id="296" r:id="rId5"/>
    <p:sldId id="307" r:id="rId6"/>
    <p:sldId id="308" r:id="rId7"/>
    <p:sldId id="310" r:id="rId8"/>
    <p:sldId id="309" r:id="rId9"/>
    <p:sldId id="311" r:id="rId10"/>
    <p:sldId id="312" r:id="rId11"/>
    <p:sldId id="313" r:id="rId12"/>
    <p:sldId id="297" r:id="rId13"/>
    <p:sldId id="314" r:id="rId14"/>
    <p:sldId id="315" r:id="rId15"/>
    <p:sldId id="316" r:id="rId16"/>
    <p:sldId id="303" r:id="rId17"/>
    <p:sldId id="317" r:id="rId18"/>
    <p:sldId id="318" r:id="rId19"/>
    <p:sldId id="319" r:id="rId20"/>
    <p:sldId id="295" r:id="rId21"/>
    <p:sldId id="268" r:id="rId22"/>
    <p:sldId id="280" r:id="rId23"/>
    <p:sldId id="269" r:id="rId24"/>
    <p:sldId id="27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6E466-558A-46E6-A4B0-37008C5DA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68F5E4-7E14-4441-B3E8-95DD946B0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BCF639-DE2A-4031-B76D-77EE788F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6EE47-3EBF-4FB6-8DA3-3270BC5F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B38FE8-0F8E-4BE2-BE65-C3218BFB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78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04CA7-16EB-45FF-8D6E-BEEA4D5B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C9DC3F-6C64-4FDB-B512-D5C1FEF7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F5732C-9D8B-4F11-BF72-C6306026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9FFD6-4CD5-4FBE-8FF1-343E8F5A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C3368-95F7-4760-ADE6-67F6A07F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50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3D0B68-EEE1-4A00-857D-6B75C55F6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666BD1-B954-46DC-AAF5-317513011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BFEAA8-AEC4-4016-AB32-32609D34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78739-FDAA-4E1F-A885-075D58BA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9E5F7E-AF68-47D1-BAE4-9FA2081B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A2FDD-C2A5-403C-917B-DAA20B27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46312D-8107-4726-B5A6-7D9611569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14129-B55C-4E36-BE3A-98186EA28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C995E5-E3AB-4F00-949B-AFD71F72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DBE994-4046-45D6-AFEA-7024C50B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3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89881-8418-4746-9AFD-4CD4EA04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4E484B-789A-46F9-BC2B-130201F0E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B52980-E68F-416E-9C7A-590C0467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ECAB3B-5E17-417B-BEA4-82D073BE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AB2FE7-937D-47C3-AFE7-FA2BA1D5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11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B229D-04C8-48A2-8546-25183410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C7D097-83CD-486B-8D6C-8A19BE7E8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213A83-AF7B-4D05-8374-BE92EBEB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B72A5A-7852-4436-AE83-6A1F8654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9A5E06-6502-4517-932B-131570501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D31CB5-EB06-4AEB-A7E6-BAFA4C5B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8C95A5-0D11-4C19-A504-438C6ABB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96DCEA-F307-4527-8890-BD1CDF64C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C8C136-0E42-40EC-8806-8F2259F44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8C4B39-888B-4C94-8628-4B93D635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409271-8D5D-4E06-88C7-DC16A142C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492FD6-7803-4CB0-806A-3B4F0DE5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5C754A-52A4-4D6A-B7F0-CD5B1611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1F318E-E47D-4D13-BA9A-954F857E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5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10898D-2558-48AA-BAD2-328C6A14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2739BC-C2DE-4BA0-B8AA-155F8F92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5B27533-CED5-4D3E-A423-E75FE033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445A222-C52D-4A1E-BD7F-2B0E71DC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5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6328F5-0869-450D-8D53-B9F8380C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6D1D794-4EA0-41C5-BBBA-B90EFD75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44E934-F5F9-4684-B741-C9A95D0E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2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C9B2C-91F5-4DAA-BF5C-04D1F7A9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E2B66B-DD7F-449E-AE9A-B183835D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9CAAB3-41E8-4A8E-81CA-D48ED367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1DFA53-A000-44DD-AAB2-954159A7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19E250-3F72-4758-B04E-5C5489DB4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978670-8792-4BCE-B6E9-7C3AEAFC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98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4ED27-73F7-4F57-B99E-DBAC61CC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E923F9-0732-4797-83D7-EBE946DDA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6F3926-7730-405E-B3D8-4815006CE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C3447E-8047-45C8-AFA0-5247F0F3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1B7E42-E447-4D96-8795-458B298F0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8736CB-0A1E-4A61-A579-265C59C5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9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116BD4-19BE-43CE-943D-80BE2FAA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8A4669-DDEA-4786-821D-B8B9DD8D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1A827-2281-4F45-9909-D93A51420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4E0B-C759-490D-96FA-8FA2C3881548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FEDB82-1320-4154-B026-9F8B0C054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20F889-3600-45D7-8BD0-7B380299A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A0E3-3D67-40FD-8E8C-61AEA72AD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D9C27BB-D797-406E-A2D0-4E4967211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01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A88CBB-42F7-45C6-A3C0-DEB7E00040CE}"/>
              </a:ext>
            </a:extLst>
          </p:cNvPr>
          <p:cNvSpPr/>
          <p:nvPr/>
        </p:nvSpPr>
        <p:spPr>
          <a:xfrm>
            <a:off x="2360514" y="2208799"/>
            <a:ext cx="71384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空中机器人创意制造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CEDBF8-3BB9-42BA-B090-A052D1418A0B}"/>
              </a:ext>
            </a:extLst>
          </p:cNvPr>
          <p:cNvSpPr/>
          <p:nvPr/>
        </p:nvSpPr>
        <p:spPr>
          <a:xfrm>
            <a:off x="2949386" y="3971790"/>
            <a:ext cx="6126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第七课 移动交通指挥员</a:t>
            </a:r>
          </a:p>
        </p:txBody>
      </p:sp>
    </p:spTree>
    <p:extLst>
      <p:ext uri="{BB962C8B-B14F-4D97-AF65-F5344CB8AC3E}">
        <p14:creationId xmlns:p14="http://schemas.microsoft.com/office/powerpoint/2010/main" val="226578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9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认识板载执行器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C206F6-A0E3-4233-A102-050F40CAB4FE}"/>
              </a:ext>
            </a:extLst>
          </p:cNvPr>
          <p:cNvSpPr txBox="1"/>
          <p:nvPr/>
        </p:nvSpPr>
        <p:spPr>
          <a:xfrm flipH="1">
            <a:off x="1591122" y="1746687"/>
            <a:ext cx="342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上传模式学习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52B08C-E721-4EB1-AE19-EC9BDC253567}"/>
              </a:ext>
            </a:extLst>
          </p:cNvPr>
          <p:cNvSpPr txBox="1"/>
          <p:nvPr/>
        </p:nvSpPr>
        <p:spPr>
          <a:xfrm flipH="1">
            <a:off x="1361973" y="2801296"/>
            <a:ext cx="2091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连接设备</a:t>
            </a:r>
            <a:endParaRPr lang="en-US" altLang="zh-CN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582AE1-E911-4CF4-B8CD-397FFB529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59" y="2681410"/>
            <a:ext cx="4048125" cy="315277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DA5BDF1-2C98-4ABF-A02F-67C85D4C8348}"/>
              </a:ext>
            </a:extLst>
          </p:cNvPr>
          <p:cNvSpPr/>
          <p:nvPr/>
        </p:nvSpPr>
        <p:spPr>
          <a:xfrm>
            <a:off x="3821147" y="3661128"/>
            <a:ext cx="2381017" cy="690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6B0067B-CE71-46FE-A1CC-1D0303034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672" y="3062906"/>
            <a:ext cx="2667231" cy="11964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A2700BE-C34F-47D6-822D-EFB4A3C1A300}"/>
              </a:ext>
            </a:extLst>
          </p:cNvPr>
          <p:cNvSpPr txBox="1"/>
          <p:nvPr/>
        </p:nvSpPr>
        <p:spPr>
          <a:xfrm>
            <a:off x="8619516" y="47752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连接成功！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6261924-B3B0-48F0-831B-BB3185C202E8}"/>
              </a:ext>
            </a:extLst>
          </p:cNvPr>
          <p:cNvSpPr/>
          <p:nvPr/>
        </p:nvSpPr>
        <p:spPr>
          <a:xfrm>
            <a:off x="7983672" y="2970223"/>
            <a:ext cx="2381017" cy="690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51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点亮小灯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286819" y="1694007"/>
            <a:ext cx="3601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扩展 添加模块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7BB4588-72FD-44A1-B0B9-E3653A5B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780" y="2637605"/>
            <a:ext cx="1230516" cy="12766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0F750E6-ACBD-45A6-967E-F7341CB3E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396" y="2241330"/>
            <a:ext cx="2923824" cy="32672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C8426A5-342B-41AB-8015-2AD5189C24CA}"/>
              </a:ext>
            </a:extLst>
          </p:cNvPr>
          <p:cNvSpPr txBox="1"/>
          <p:nvPr/>
        </p:nvSpPr>
        <p:spPr>
          <a:xfrm>
            <a:off x="2006312" y="4252795"/>
            <a:ext cx="36015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在扩展模块中找到</a:t>
            </a:r>
            <a:r>
              <a:rPr lang="en-US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TT</a:t>
            </a:r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esp32</a:t>
            </a:r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）添加。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211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点亮小灯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286819" y="1694007"/>
            <a:ext cx="4549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查看灯光控制模块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546A4C-F44A-432C-94C3-61FA683C2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822" y="2326739"/>
            <a:ext cx="6693465" cy="3573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5FC5917-75B8-4514-997D-B925A9DAF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3" y="3181642"/>
            <a:ext cx="3075218" cy="19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点亮小灯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286819" y="1694007"/>
            <a:ext cx="4549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点亮小灯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5FC5917-75B8-4514-997D-B925A9DA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7478" y="999493"/>
            <a:ext cx="2067050" cy="12776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5F7576-D49A-4EF4-B8A0-119403511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712" y="2637605"/>
            <a:ext cx="6543187" cy="28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活动二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点亮小灯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286819" y="1694007"/>
            <a:ext cx="4549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修改小灯颜色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5FC5917-75B8-4514-997D-B925A9DA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96" y="3429000"/>
            <a:ext cx="1760494" cy="12776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50686-0D98-497D-B73B-AB85646C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06" y="1324233"/>
            <a:ext cx="4901383" cy="46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0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点亮红绿灯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286819" y="1694007"/>
            <a:ext cx="6014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思考：怎么做个红绿灯？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5FC5917-75B8-4514-997D-B925A9DA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96" y="3429000"/>
            <a:ext cx="1760494" cy="12776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A9CE480-832A-465D-BABF-872C91D005EF}"/>
              </a:ext>
            </a:extLst>
          </p:cNvPr>
          <p:cNvSpPr txBox="1"/>
          <p:nvPr/>
        </p:nvSpPr>
        <p:spPr>
          <a:xfrm>
            <a:off x="3616036" y="3024627"/>
            <a:ext cx="6532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红绿灯是三种颜色的灯</a:t>
            </a:r>
            <a:r>
              <a:rPr lang="zh-CN" altLang="en-US" sz="3200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交替</a:t>
            </a:r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进行。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BE437F-1939-4CFA-9586-DCB95C1E6068}"/>
              </a:ext>
            </a:extLst>
          </p:cNvPr>
          <p:cNvSpPr txBox="1"/>
          <p:nvPr/>
        </p:nvSpPr>
        <p:spPr>
          <a:xfrm>
            <a:off x="3616035" y="3984476"/>
            <a:ext cx="29653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提示：重复执行命令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47252C-2441-4901-909F-F0DC478F1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767" y="3843486"/>
            <a:ext cx="2783155" cy="18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5" y="23598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E3123-D13C-406C-97A6-EABDCEC5DB15}"/>
              </a:ext>
            </a:extLst>
          </p:cNvPr>
          <p:cNvSpPr txBox="1"/>
          <p:nvPr/>
        </p:nvSpPr>
        <p:spPr>
          <a:xfrm>
            <a:off x="1873955" y="1723156"/>
            <a:ext cx="3589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小组合作 思考程序流程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6CECC6A-00DD-441E-A338-46D608E755CB}"/>
              </a:ext>
            </a:extLst>
          </p:cNvPr>
          <p:cNvSpPr/>
          <p:nvPr/>
        </p:nvSpPr>
        <p:spPr>
          <a:xfrm>
            <a:off x="2212622" y="2401955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8C7E1C-2F2C-464D-AB5F-CB711B53021A}"/>
              </a:ext>
            </a:extLst>
          </p:cNvPr>
          <p:cNvSpPr/>
          <p:nvPr/>
        </p:nvSpPr>
        <p:spPr>
          <a:xfrm>
            <a:off x="2212622" y="3159408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A75032-88B4-4891-ACAC-1E93B7FDF596}"/>
              </a:ext>
            </a:extLst>
          </p:cNvPr>
          <p:cNvSpPr txBox="1"/>
          <p:nvPr/>
        </p:nvSpPr>
        <p:spPr>
          <a:xfrm>
            <a:off x="2591163" y="2464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开始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AC5895-F939-40E9-BC32-D7D1F1D0E0D6}"/>
              </a:ext>
            </a:extLst>
          </p:cNvPr>
          <p:cNvSpPr/>
          <p:nvPr/>
        </p:nvSpPr>
        <p:spPr>
          <a:xfrm>
            <a:off x="2212622" y="4037370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59ACF75-3F65-4D32-B0DA-FE32BFC467C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2914329" y="2863620"/>
            <a:ext cx="0" cy="2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8F182B9-03D5-4B8E-94A9-556A8783ECA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2914329" y="375489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C516B72B-9761-4ECC-AFD1-64A3D26DBD78}"/>
              </a:ext>
            </a:extLst>
          </p:cNvPr>
          <p:cNvSpPr/>
          <p:nvPr/>
        </p:nvSpPr>
        <p:spPr>
          <a:xfrm>
            <a:off x="2212622" y="4933705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6991EB5-D5C4-4745-84C5-E6A24E3C4FD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914329" y="4651232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26F71E4-C785-498A-A96C-028B680C9892}"/>
              </a:ext>
            </a:extLst>
          </p:cNvPr>
          <p:cNvSpPr/>
          <p:nvPr/>
        </p:nvSpPr>
        <p:spPr>
          <a:xfrm>
            <a:off x="2212621" y="5836597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659803D-B3A8-4C6E-AAD9-02C16EC0F530}"/>
              </a:ext>
            </a:extLst>
          </p:cNvPr>
          <p:cNvCxnSpPr>
            <a:cxnSpLocks/>
          </p:cNvCxnSpPr>
          <p:nvPr/>
        </p:nvCxnSpPr>
        <p:spPr>
          <a:xfrm>
            <a:off x="2906928" y="553159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2FE7428-7313-4855-B9D8-4A790966B7FC}"/>
              </a:ext>
            </a:extLst>
          </p:cNvPr>
          <p:cNvSpPr txBox="1"/>
          <p:nvPr/>
        </p:nvSpPr>
        <p:spPr>
          <a:xfrm>
            <a:off x="2618915" y="58796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结束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27590F1-7151-4D3F-B142-D0219A22CC05}"/>
              </a:ext>
            </a:extLst>
          </p:cNvPr>
          <p:cNvSpPr txBox="1"/>
          <p:nvPr/>
        </p:nvSpPr>
        <p:spPr>
          <a:xfrm>
            <a:off x="2583762" y="329441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红灯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43A325-963F-426F-925E-40C37B4D5A1F}"/>
              </a:ext>
            </a:extLst>
          </p:cNvPr>
          <p:cNvSpPr txBox="1"/>
          <p:nvPr/>
        </p:nvSpPr>
        <p:spPr>
          <a:xfrm>
            <a:off x="2579875" y="41472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黄灯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2374965-1E7F-4210-8BBE-6412EF2FD38C}"/>
              </a:ext>
            </a:extLst>
          </p:cNvPr>
          <p:cNvSpPr txBox="1"/>
          <p:nvPr/>
        </p:nvSpPr>
        <p:spPr>
          <a:xfrm>
            <a:off x="2563587" y="50564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绿灯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E86450-3A76-4F82-82BF-1FF2FBB70E11}"/>
              </a:ext>
            </a:extLst>
          </p:cNvPr>
          <p:cNvSpPr txBox="1"/>
          <p:nvPr/>
        </p:nvSpPr>
        <p:spPr>
          <a:xfrm>
            <a:off x="4705480" y="3429000"/>
            <a:ext cx="5689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70" indent="266700"/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  生活中，红绿灯是三种颜色交替执行。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00BDA50-85A1-42C4-B01D-BE4DCF228AD6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点亮红绿灯</a:t>
            </a:r>
          </a:p>
        </p:txBody>
      </p:sp>
    </p:spTree>
    <p:extLst>
      <p:ext uri="{BB962C8B-B14F-4D97-AF65-F5344CB8AC3E}">
        <p14:creationId xmlns:p14="http://schemas.microsoft.com/office/powerpoint/2010/main" val="369547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活动三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点亮红绿灯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8A73F3-A0B1-4A02-86D1-A19C47F6D3C3}"/>
              </a:ext>
            </a:extLst>
          </p:cNvPr>
          <p:cNvSpPr txBox="1"/>
          <p:nvPr/>
        </p:nvSpPr>
        <p:spPr>
          <a:xfrm>
            <a:off x="1286819" y="1694007"/>
            <a:ext cx="6014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/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代码参考图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5FC5917-75B8-4514-997D-B925A9DA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96" y="3429000"/>
            <a:ext cx="1760494" cy="12776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F14E772-F8CD-493E-B1BE-B194F46D0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025" y="1573368"/>
            <a:ext cx="4963487" cy="43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00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活动四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3700177" y="677902"/>
            <a:ext cx="446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制作交通指挥员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5FC5917-75B8-4514-997D-B925A9DAF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96" y="3429000"/>
            <a:ext cx="1760494" cy="127762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87249F5-CEF0-4FA7-BD28-1CC5B7C2B4E5}"/>
              </a:ext>
            </a:extLst>
          </p:cNvPr>
          <p:cNvSpPr txBox="1"/>
          <p:nvPr/>
        </p:nvSpPr>
        <p:spPr>
          <a:xfrm>
            <a:off x="2186196" y="1988468"/>
            <a:ext cx="7819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     我们的红绿灯，需要在无人机上执行，组成一个空中机器人。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E1F90E-87CA-473C-BC75-392B18D5C9A9}"/>
              </a:ext>
            </a:extLst>
          </p:cNvPr>
          <p:cNvSpPr txBox="1"/>
          <p:nvPr/>
        </p:nvSpPr>
        <p:spPr>
          <a:xfrm>
            <a:off x="4583288" y="4115457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思考：如何让无人机上组合代码？</a:t>
            </a:r>
          </a:p>
        </p:txBody>
      </p:sp>
    </p:spTree>
    <p:extLst>
      <p:ext uri="{BB962C8B-B14F-4D97-AF65-F5344CB8AC3E}">
        <p14:creationId xmlns:p14="http://schemas.microsoft.com/office/powerpoint/2010/main" val="255487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95" y="23598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活动四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E3123-D13C-406C-97A6-EABDCEC5DB15}"/>
              </a:ext>
            </a:extLst>
          </p:cNvPr>
          <p:cNvSpPr txBox="1"/>
          <p:nvPr/>
        </p:nvSpPr>
        <p:spPr>
          <a:xfrm>
            <a:off x="1591122" y="1750144"/>
            <a:ext cx="3589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小组合作 思考程序流程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6CECC6A-00DD-441E-A338-46D608E755CB}"/>
              </a:ext>
            </a:extLst>
          </p:cNvPr>
          <p:cNvSpPr/>
          <p:nvPr/>
        </p:nvSpPr>
        <p:spPr>
          <a:xfrm>
            <a:off x="7360359" y="1690751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8C7E1C-2F2C-464D-AB5F-CB711B53021A}"/>
              </a:ext>
            </a:extLst>
          </p:cNvPr>
          <p:cNvSpPr/>
          <p:nvPr/>
        </p:nvSpPr>
        <p:spPr>
          <a:xfrm>
            <a:off x="7360359" y="2448204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A75032-88B4-4891-ACAC-1E93B7FDF596}"/>
              </a:ext>
            </a:extLst>
          </p:cNvPr>
          <p:cNvSpPr txBox="1"/>
          <p:nvPr/>
        </p:nvSpPr>
        <p:spPr>
          <a:xfrm>
            <a:off x="7778043" y="1785898"/>
            <a:ext cx="79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开始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AC5895-F939-40E9-BC32-D7D1F1D0E0D6}"/>
              </a:ext>
            </a:extLst>
          </p:cNvPr>
          <p:cNvSpPr/>
          <p:nvPr/>
        </p:nvSpPr>
        <p:spPr>
          <a:xfrm>
            <a:off x="7360359" y="3326166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59ACF75-3F65-4D32-B0DA-FE32BFC467CE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8062066" y="2152416"/>
            <a:ext cx="0" cy="295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8F182B9-03D5-4B8E-94A9-556A8783ECA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062066" y="3043693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C516B72B-9761-4ECC-AFD1-64A3D26DBD78}"/>
              </a:ext>
            </a:extLst>
          </p:cNvPr>
          <p:cNvSpPr/>
          <p:nvPr/>
        </p:nvSpPr>
        <p:spPr>
          <a:xfrm>
            <a:off x="7360359" y="4222501"/>
            <a:ext cx="1403414" cy="5954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6991EB5-D5C4-4745-84C5-E6A24E3C4FDE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8062066" y="3940028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26F71E4-C785-498A-A96C-028B680C9892}"/>
              </a:ext>
            </a:extLst>
          </p:cNvPr>
          <p:cNvSpPr/>
          <p:nvPr/>
        </p:nvSpPr>
        <p:spPr>
          <a:xfrm>
            <a:off x="7360358" y="5125393"/>
            <a:ext cx="1403414" cy="461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659803D-B3A8-4C6E-AAD9-02C16EC0F530}"/>
              </a:ext>
            </a:extLst>
          </p:cNvPr>
          <p:cNvCxnSpPr>
            <a:cxnSpLocks/>
          </p:cNvCxnSpPr>
          <p:nvPr/>
        </p:nvCxnSpPr>
        <p:spPr>
          <a:xfrm>
            <a:off x="8054665" y="4809107"/>
            <a:ext cx="0" cy="28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62FE7428-7313-4855-B9D8-4A790966B7FC}"/>
              </a:ext>
            </a:extLst>
          </p:cNvPr>
          <p:cNvSpPr txBox="1"/>
          <p:nvPr/>
        </p:nvSpPr>
        <p:spPr>
          <a:xfrm>
            <a:off x="7711322" y="51341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结束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27590F1-7151-4D3F-B142-D0219A22CC05}"/>
              </a:ext>
            </a:extLst>
          </p:cNvPr>
          <p:cNvSpPr txBox="1"/>
          <p:nvPr/>
        </p:nvSpPr>
        <p:spPr>
          <a:xfrm>
            <a:off x="7360358" y="258324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起飞到目标点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43A325-963F-426F-925E-40C37B4D5A1F}"/>
              </a:ext>
            </a:extLst>
          </p:cNvPr>
          <p:cNvSpPr txBox="1"/>
          <p:nvPr/>
        </p:nvSpPr>
        <p:spPr>
          <a:xfrm>
            <a:off x="7591190" y="343596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指挥交通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2374965-1E7F-4210-8BBE-6412EF2FD38C}"/>
              </a:ext>
            </a:extLst>
          </p:cNvPr>
          <p:cNvSpPr txBox="1"/>
          <p:nvPr/>
        </p:nvSpPr>
        <p:spPr>
          <a:xfrm>
            <a:off x="7475774" y="43252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完成后基地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AE86450-3A76-4F82-82BF-1FF2FBB70E11}"/>
              </a:ext>
            </a:extLst>
          </p:cNvPr>
          <p:cNvSpPr txBox="1"/>
          <p:nvPr/>
        </p:nvSpPr>
        <p:spPr>
          <a:xfrm>
            <a:off x="1336732" y="3522804"/>
            <a:ext cx="56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70" indent="266700"/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  无人机先移动到指定位置，然后再指挥交通，完成后回到基地。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5DABC2F-137A-41F3-89A1-7529E0720E13}"/>
              </a:ext>
            </a:extLst>
          </p:cNvPr>
          <p:cNvSpPr txBox="1"/>
          <p:nvPr/>
        </p:nvSpPr>
        <p:spPr>
          <a:xfrm>
            <a:off x="3700177" y="677902"/>
            <a:ext cx="446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制作交通指挥员</a:t>
            </a:r>
          </a:p>
        </p:txBody>
      </p:sp>
    </p:spTree>
    <p:extLst>
      <p:ext uri="{BB962C8B-B14F-4D97-AF65-F5344CB8AC3E}">
        <p14:creationId xmlns:p14="http://schemas.microsoft.com/office/powerpoint/2010/main" val="69827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5"/>
            <a:ext cx="12192000" cy="6833382"/>
          </a:xfrm>
          <a:prstGeom prst="rect">
            <a:avLst/>
          </a:prstGeom>
        </p:spPr>
      </p:pic>
      <p:sp>
        <p:nvSpPr>
          <p:cNvPr id="4" name="圆角矩形 7">
            <a:extLst>
              <a:ext uri="{FF2B5EF4-FFF2-40B4-BE49-F238E27FC236}">
                <a16:creationId xmlns:a16="http://schemas.microsoft.com/office/drawing/2014/main" id="{0C102B91-7C9F-4A1A-9D91-448A416979E1}"/>
              </a:ext>
            </a:extLst>
          </p:cNvPr>
          <p:cNvSpPr/>
          <p:nvPr/>
        </p:nvSpPr>
        <p:spPr>
          <a:xfrm>
            <a:off x="4594454" y="3370410"/>
            <a:ext cx="645160" cy="508000"/>
          </a:xfrm>
          <a:prstGeom prst="roundRect">
            <a:avLst>
              <a:gd name="adj" fmla="val 50000"/>
            </a:avLst>
          </a:prstGeom>
          <a:solidFill>
            <a:srgbClr val="19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357C11-AFF0-4A6A-AA5F-953BF4C9D155}"/>
              </a:ext>
            </a:extLst>
          </p:cNvPr>
          <p:cNvSpPr txBox="1"/>
          <p:nvPr/>
        </p:nvSpPr>
        <p:spPr>
          <a:xfrm>
            <a:off x="5696179" y="4230191"/>
            <a:ext cx="35381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点亮红绿灯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7D9955D-01DB-4804-8896-B996C5616F7F}"/>
              </a:ext>
            </a:extLst>
          </p:cNvPr>
          <p:cNvSpPr txBox="1"/>
          <p:nvPr/>
        </p:nvSpPr>
        <p:spPr>
          <a:xfrm>
            <a:off x="4157542" y="1322241"/>
            <a:ext cx="1538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目录</a:t>
            </a:r>
            <a:endParaRPr lang="en-US" altLang="zh-CN" sz="40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D75CB4-9345-45F9-A8EA-3462D79EE26E}"/>
              </a:ext>
            </a:extLst>
          </p:cNvPr>
          <p:cNvSpPr/>
          <p:nvPr/>
        </p:nvSpPr>
        <p:spPr>
          <a:xfrm>
            <a:off x="5500599" y="1578440"/>
            <a:ext cx="1978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CONTENTS</a:t>
            </a:r>
            <a:endParaRPr lang="zh-CN" altLang="en-US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9348D5-6246-46B4-9B55-8329F553B960}"/>
              </a:ext>
            </a:extLst>
          </p:cNvPr>
          <p:cNvSpPr txBox="1"/>
          <p:nvPr/>
        </p:nvSpPr>
        <p:spPr>
          <a:xfrm>
            <a:off x="5696178" y="5042990"/>
            <a:ext cx="422675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移动交通指挥员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pic>
        <p:nvPicPr>
          <p:cNvPr id="10" name="图片 9" descr="shoukeguanli">
            <a:extLst>
              <a:ext uri="{FF2B5EF4-FFF2-40B4-BE49-F238E27FC236}">
                <a16:creationId xmlns:a16="http://schemas.microsoft.com/office/drawing/2014/main" id="{DAA41166-881D-4C66-ADA5-08D18AED1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044" y="2528400"/>
            <a:ext cx="621665" cy="621665"/>
          </a:xfrm>
          <a:prstGeom prst="rect">
            <a:avLst/>
          </a:prstGeom>
        </p:spPr>
      </p:pic>
      <p:pic>
        <p:nvPicPr>
          <p:cNvPr id="11" name="图片 10" descr="gongzuozongjie">
            <a:extLst>
              <a:ext uri="{FF2B5EF4-FFF2-40B4-BE49-F238E27FC236}">
                <a16:creationId xmlns:a16="http://schemas.microsoft.com/office/drawing/2014/main" id="{398916D6-BC11-41A4-9637-292652322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039" y="4151460"/>
            <a:ext cx="636270" cy="636270"/>
          </a:xfrm>
          <a:prstGeom prst="rect">
            <a:avLst/>
          </a:prstGeom>
        </p:spPr>
      </p:pic>
      <p:pic>
        <p:nvPicPr>
          <p:cNvPr id="12" name="图片 11" descr="pingjia">
            <a:extLst>
              <a:ext uri="{FF2B5EF4-FFF2-40B4-BE49-F238E27FC236}">
                <a16:creationId xmlns:a16="http://schemas.microsoft.com/office/drawing/2014/main" id="{D7A40BEE-846C-48D2-9549-911C7F60E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439" y="4961085"/>
            <a:ext cx="610870" cy="61087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703E5A3-5B58-4FEB-8EF4-003270AED847}"/>
              </a:ext>
            </a:extLst>
          </p:cNvPr>
          <p:cNvSpPr txBox="1"/>
          <p:nvPr/>
        </p:nvSpPr>
        <p:spPr>
          <a:xfrm>
            <a:off x="5696179" y="2608400"/>
            <a:ext cx="246568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板载执行器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0FA64D-AEED-4F9D-99D7-9703098128C6}"/>
              </a:ext>
            </a:extLst>
          </p:cNvPr>
          <p:cNvSpPr txBox="1"/>
          <p:nvPr/>
        </p:nvSpPr>
        <p:spPr>
          <a:xfrm>
            <a:off x="5696178" y="3409135"/>
            <a:ext cx="35381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817269"/>
                </a:solidFill>
                <a:latin typeface="微软雅黑" panose="020B0503020204020204" charset="-122"/>
                <a:ea typeface="微软雅黑" panose="020B0503020204020204" charset="-122"/>
                <a:cs typeface="萝莉体 第二版" panose="02000500000000000000" pitchFamily="2" charset="-122"/>
              </a:rPr>
              <a:t>点亮小灯</a:t>
            </a:r>
            <a:endParaRPr lang="zh-CN" altLang="zh-CN" sz="2400" b="1" dirty="0">
              <a:solidFill>
                <a:srgbClr val="817269"/>
              </a:solidFill>
              <a:latin typeface="微软雅黑" panose="020B0503020204020204" charset="-122"/>
              <a:ea typeface="微软雅黑" panose="020B0503020204020204" charset="-122"/>
              <a:cs typeface="萝莉体 第二版" panose="02000500000000000000" pitchFamily="2" charset="-122"/>
            </a:endParaRPr>
          </a:p>
        </p:txBody>
      </p:sp>
      <p:pic>
        <p:nvPicPr>
          <p:cNvPr id="15" name="图片 14" descr="wurenji">
            <a:extLst>
              <a:ext uri="{FF2B5EF4-FFF2-40B4-BE49-F238E27FC236}">
                <a16:creationId xmlns:a16="http://schemas.microsoft.com/office/drawing/2014/main" id="{76F7ACCB-1400-41F0-944C-582535D32B68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lum bright="70000" contrast="-70000"/>
          </a:blip>
          <a:stretch>
            <a:fillRect/>
          </a:stretch>
        </p:blipFill>
        <p:spPr>
          <a:xfrm>
            <a:off x="4678909" y="3396445"/>
            <a:ext cx="455295" cy="4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活动四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9382FE6-C8EB-41DB-BF17-CEFDA7F4CAAE}"/>
              </a:ext>
            </a:extLst>
          </p:cNvPr>
          <p:cNvSpPr txBox="1"/>
          <p:nvPr/>
        </p:nvSpPr>
        <p:spPr>
          <a:xfrm>
            <a:off x="1230489" y="342899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参考代码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E5A75D-B5EA-4F08-86A1-F7FEFE6C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81" y="683275"/>
            <a:ext cx="4018464" cy="549144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68B33C0-6ABE-4581-A7C3-0C5FF1603327}"/>
              </a:ext>
            </a:extLst>
          </p:cNvPr>
          <p:cNvSpPr txBox="1"/>
          <p:nvPr/>
        </p:nvSpPr>
        <p:spPr>
          <a:xfrm>
            <a:off x="8195733" y="3767553"/>
            <a:ext cx="226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注意：在飞行过程中红绿灯交替</a:t>
            </a:r>
            <a:r>
              <a:rPr lang="en-US" altLang="zh-CN" dirty="0"/>
              <a:t>1</a:t>
            </a:r>
            <a:r>
              <a:rPr lang="zh-CN" altLang="en-US" dirty="0"/>
              <a:t>次就会降落，还未解决。</a:t>
            </a:r>
          </a:p>
        </p:txBody>
      </p:sp>
    </p:spTree>
    <p:extLst>
      <p:ext uri="{BB962C8B-B14F-4D97-AF65-F5344CB8AC3E}">
        <p14:creationId xmlns:p14="http://schemas.microsoft.com/office/powerpoint/2010/main" val="63890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F947DB-2C22-4D33-B89C-E4BC38DFC94B}"/>
              </a:ext>
            </a:extLst>
          </p:cNvPr>
          <p:cNvSpPr/>
          <p:nvPr/>
        </p:nvSpPr>
        <p:spPr>
          <a:xfrm>
            <a:off x="1731015" y="677518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7BB92F-2E33-494D-88E5-68BF8B7183D9}"/>
              </a:ext>
            </a:extLst>
          </p:cNvPr>
          <p:cNvSpPr txBox="1"/>
          <p:nvPr/>
        </p:nvSpPr>
        <p:spPr>
          <a:xfrm>
            <a:off x="1986845" y="1859339"/>
            <a:ext cx="830862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移动交通指挥员</a:t>
            </a:r>
            <a:endParaRPr lang="en-US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连接扩展板</a:t>
            </a:r>
          </a:p>
          <a:p>
            <a:pPr algn="ctr"/>
            <a:r>
              <a:rPr lang="zh-CN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点亮小灯</a:t>
            </a:r>
          </a:p>
          <a:p>
            <a:pPr algn="ctr"/>
            <a:r>
              <a:rPr lang="zh-CN" altLang="zh-CN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设计红绿灯</a:t>
            </a:r>
            <a:endParaRPr lang="en-US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制作移动交通指挥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员</a:t>
            </a:r>
            <a:endParaRPr lang="zh-CN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276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985F42-47EF-43B7-8A03-7FAB68B35738}"/>
              </a:ext>
            </a:extLst>
          </p:cNvPr>
          <p:cNvSpPr/>
          <p:nvPr/>
        </p:nvSpPr>
        <p:spPr>
          <a:xfrm>
            <a:off x="1934212" y="583448"/>
            <a:ext cx="1313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拓展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0A6D4A-204A-46F1-9E76-57FE0E3B999B}"/>
              </a:ext>
            </a:extLst>
          </p:cNvPr>
          <p:cNvSpPr txBox="1"/>
          <p:nvPr/>
        </p:nvSpPr>
        <p:spPr>
          <a:xfrm>
            <a:off x="1589644" y="2322560"/>
            <a:ext cx="7873670" cy="747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266700" algn="just">
              <a:lnSpc>
                <a:spcPct val="150000"/>
              </a:lnSpc>
            </a:pPr>
            <a:r>
              <a:rPr lang="zh-CN" altLang="zh-CN" sz="32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优化红绿灯，提出自己的创意</a:t>
            </a:r>
            <a:r>
              <a:rPr lang="zh-CN" altLang="en-US" sz="3200" kern="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4800" kern="0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DA273B-F513-468F-B36C-6A576C2D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780" y="504294"/>
            <a:ext cx="2084518" cy="1371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B45F3A-29F3-44FE-B66D-BC41DADDE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3660480"/>
            <a:ext cx="2342726" cy="17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EB5214-652C-4EFB-A1AF-C51D3BDC36FA}"/>
              </a:ext>
            </a:extLst>
          </p:cNvPr>
          <p:cNvSpPr txBox="1"/>
          <p:nvPr/>
        </p:nvSpPr>
        <p:spPr>
          <a:xfrm>
            <a:off x="1685822" y="725269"/>
            <a:ext cx="155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小组评价</a:t>
            </a:r>
            <a:endParaRPr lang="zh-CN" altLang="zh-CN" sz="2400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400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7E46E2E-6C22-436E-B5AE-7455FF53F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54668"/>
              </p:ext>
            </p:extLst>
          </p:nvPr>
        </p:nvGraphicFramePr>
        <p:xfrm>
          <a:off x="1072443" y="1556266"/>
          <a:ext cx="9606845" cy="4426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865">
                  <a:extLst>
                    <a:ext uri="{9D8B030D-6E8A-4147-A177-3AD203B41FA5}">
                      <a16:colId xmlns:a16="http://schemas.microsoft.com/office/drawing/2014/main" val="3668404039"/>
                    </a:ext>
                  </a:extLst>
                </a:gridCol>
                <a:gridCol w="2200615">
                  <a:extLst>
                    <a:ext uri="{9D8B030D-6E8A-4147-A177-3AD203B41FA5}">
                      <a16:colId xmlns:a16="http://schemas.microsoft.com/office/drawing/2014/main" val="1697819193"/>
                    </a:ext>
                  </a:extLst>
                </a:gridCol>
                <a:gridCol w="1289368">
                  <a:extLst>
                    <a:ext uri="{9D8B030D-6E8A-4147-A177-3AD203B41FA5}">
                      <a16:colId xmlns:a16="http://schemas.microsoft.com/office/drawing/2014/main" val="458068220"/>
                    </a:ext>
                  </a:extLst>
                </a:gridCol>
                <a:gridCol w="1380962">
                  <a:extLst>
                    <a:ext uri="{9D8B030D-6E8A-4147-A177-3AD203B41FA5}">
                      <a16:colId xmlns:a16="http://schemas.microsoft.com/office/drawing/2014/main" val="2965468055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val="2275918222"/>
                    </a:ext>
                  </a:extLst>
                </a:gridCol>
                <a:gridCol w="1498391">
                  <a:extLst>
                    <a:ext uri="{9D8B030D-6E8A-4147-A177-3AD203B41FA5}">
                      <a16:colId xmlns:a16="http://schemas.microsoft.com/office/drawing/2014/main" val="3829353577"/>
                    </a:ext>
                  </a:extLst>
                </a:gridCol>
              </a:tblGrid>
              <a:tr h="295123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主题：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第七课 移动交通指挥员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49513"/>
                  </a:ext>
                </a:extLst>
              </a:tr>
              <a:tr h="295123">
                <a:tc>
                  <a:txBody>
                    <a:bodyPr/>
                    <a:lstStyle/>
                    <a:p>
                      <a:pPr indent="125730" algn="just"/>
                      <a:r>
                        <a:rPr lang="zh-CN" sz="1600" kern="100">
                          <a:effectLst/>
                        </a:rPr>
                        <a:t>小队名称：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zh-CN" sz="1600" kern="100">
                          <a:effectLst/>
                        </a:rPr>
                        <a:t>姓名：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292981"/>
                  </a:ext>
                </a:extLst>
              </a:tr>
              <a:tr h="885369">
                <a:tc>
                  <a:txBody>
                    <a:bodyPr/>
                    <a:lstStyle/>
                    <a:p>
                      <a:pPr indent="125730" algn="just"/>
                      <a:r>
                        <a:rPr lang="zh-CN" sz="1600" kern="100">
                          <a:effectLst/>
                        </a:rPr>
                        <a:t>成绩内容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ctr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自己评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同学评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老师评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100">
                          <a:effectLst/>
                        </a:rPr>
                        <a:t>综合评价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0793"/>
                  </a:ext>
                </a:extLst>
              </a:tr>
              <a:tr h="1180491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合作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程度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小组成员友好配合，互相帮助在合作活动中，能做好自己那部分。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724597"/>
                  </a:ext>
                </a:extLst>
              </a:tr>
              <a:tr h="885369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参与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态度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活动过程自始至终认真参与活动</a:t>
                      </a:r>
                      <a:r>
                        <a:rPr lang="en-US" sz="1600" kern="100">
                          <a:effectLst/>
                        </a:rPr>
                        <a:t>,</a:t>
                      </a:r>
                      <a:r>
                        <a:rPr lang="zh-CN" sz="1600" kern="100">
                          <a:effectLst/>
                        </a:rPr>
                        <a:t>整个过程非常感兴趣。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490940"/>
                  </a:ext>
                </a:extLst>
              </a:tr>
              <a:tr h="885369"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合作</a:t>
                      </a:r>
                      <a:endParaRPr lang="zh-CN" sz="2000" kern="100">
                        <a:effectLst/>
                      </a:endParaRPr>
                    </a:p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效果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认真完成作品，并在制作过程中提出改进或创新建议。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5730" algn="l"/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13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0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B40F907-F308-441E-8E54-F361F8626023}"/>
              </a:ext>
            </a:extLst>
          </p:cNvPr>
          <p:cNvSpPr txBox="1"/>
          <p:nvPr/>
        </p:nvSpPr>
        <p:spPr>
          <a:xfrm>
            <a:off x="1690254" y="624021"/>
            <a:ext cx="1925783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4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活动评价</a:t>
            </a:r>
            <a:endParaRPr lang="zh-CN" altLang="zh-CN" b="1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3D2676A-67F1-4E99-B430-03B0741CC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9146"/>
              </p:ext>
            </p:extLst>
          </p:nvPr>
        </p:nvGraphicFramePr>
        <p:xfrm>
          <a:off x="982135" y="1200269"/>
          <a:ext cx="9934222" cy="5055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777">
                  <a:extLst>
                    <a:ext uri="{9D8B030D-6E8A-4147-A177-3AD203B41FA5}">
                      <a16:colId xmlns:a16="http://schemas.microsoft.com/office/drawing/2014/main" val="2294869608"/>
                    </a:ext>
                  </a:extLst>
                </a:gridCol>
                <a:gridCol w="2993571">
                  <a:extLst>
                    <a:ext uri="{9D8B030D-6E8A-4147-A177-3AD203B41FA5}">
                      <a16:colId xmlns:a16="http://schemas.microsoft.com/office/drawing/2014/main" val="695611583"/>
                    </a:ext>
                  </a:extLst>
                </a:gridCol>
                <a:gridCol w="1271863">
                  <a:extLst>
                    <a:ext uri="{9D8B030D-6E8A-4147-A177-3AD203B41FA5}">
                      <a16:colId xmlns:a16="http://schemas.microsoft.com/office/drawing/2014/main" val="3985785869"/>
                    </a:ext>
                  </a:extLst>
                </a:gridCol>
                <a:gridCol w="1064113">
                  <a:extLst>
                    <a:ext uri="{9D8B030D-6E8A-4147-A177-3AD203B41FA5}">
                      <a16:colId xmlns:a16="http://schemas.microsoft.com/office/drawing/2014/main" val="324133183"/>
                    </a:ext>
                  </a:extLst>
                </a:gridCol>
                <a:gridCol w="1065186">
                  <a:extLst>
                    <a:ext uri="{9D8B030D-6E8A-4147-A177-3AD203B41FA5}">
                      <a16:colId xmlns:a16="http://schemas.microsoft.com/office/drawing/2014/main" val="4103457225"/>
                    </a:ext>
                  </a:extLst>
                </a:gridCol>
                <a:gridCol w="1148856">
                  <a:extLst>
                    <a:ext uri="{9D8B030D-6E8A-4147-A177-3AD203B41FA5}">
                      <a16:colId xmlns:a16="http://schemas.microsoft.com/office/drawing/2014/main" val="2239397444"/>
                    </a:ext>
                  </a:extLst>
                </a:gridCol>
                <a:gridCol w="1148856">
                  <a:extLst>
                    <a:ext uri="{9D8B030D-6E8A-4147-A177-3AD203B41FA5}">
                      <a16:colId xmlns:a16="http://schemas.microsoft.com/office/drawing/2014/main" val="3380482705"/>
                    </a:ext>
                  </a:extLst>
                </a:gridCol>
              </a:tblGrid>
              <a:tr h="232279"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活动课程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第七课 移动交通指挥员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总评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556090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小组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姓名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621702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评价等级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非常好，较好，一般，需努力 建议：也可以用星级表示★★★★★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576925"/>
                  </a:ext>
                </a:extLst>
              </a:tr>
              <a:tr h="232279"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评价要素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预期目标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自己评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小组评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老师评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综合评价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469672"/>
                  </a:ext>
                </a:extLst>
              </a:tr>
              <a:tr h="532306">
                <a:tc row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我能完成 </a:t>
                      </a:r>
                      <a:endParaRPr lang="zh-CN" sz="2000" kern="100">
                        <a:effectLst/>
                      </a:endParaRPr>
                    </a:p>
                    <a:p>
                      <a:pPr algn="l"/>
                      <a:r>
                        <a:rPr lang="zh-CN" sz="1600" kern="100">
                          <a:effectLst/>
                        </a:rPr>
                        <a:t>的知识技 </a:t>
                      </a:r>
                      <a:endParaRPr lang="zh-CN" sz="2000" kern="100">
                        <a:effectLst/>
                      </a:endParaRPr>
                    </a:p>
                    <a:p>
                      <a:pPr algn="l"/>
                      <a:r>
                        <a:rPr lang="zh-CN" sz="1600" kern="100">
                          <a:effectLst/>
                        </a:rPr>
                        <a:t>能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我了解红绿灯的任务，了解制作无人机与红绿灯结合的机器人。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282457"/>
                  </a:ext>
                </a:extLst>
              </a:tr>
              <a:tr h="4645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我能精准的控制无人机的飞行和红绿灯变化。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386143"/>
                  </a:ext>
                </a:extLst>
              </a:tr>
              <a:tr h="532306"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我的情感态度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我完成任务中很很好和同学合作。相互交流共同完成。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109597"/>
                  </a:ext>
                </a:extLst>
              </a:tr>
              <a:tr h="532306">
                <a:tc row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我的综合能力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我能设计自己的路线，精准飞行，可以有创造性的发挥设计。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3514871"/>
                  </a:ext>
                </a:extLst>
              </a:tr>
              <a:tr h="53230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我很喜欢通过小组之间作品的展示和评价交流。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462852"/>
                  </a:ext>
                </a:extLst>
              </a:tr>
              <a:tr h="696837">
                <a:tc rowSpan="2"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我的</a:t>
                      </a:r>
                      <a:r>
                        <a:rPr lang="en-US" sz="1600" kern="100">
                          <a:effectLst/>
                        </a:rPr>
                        <a:t>STEAM</a:t>
                      </a:r>
                      <a:r>
                        <a:rPr lang="zh-CN" sz="1600" kern="100">
                          <a:effectLst/>
                        </a:rPr>
                        <a:t>素养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我会控制变量，可以在任务完成中达到较好的效果，速度非常快。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307242"/>
                  </a:ext>
                </a:extLst>
              </a:tr>
              <a:tr h="6968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l"/>
                      <a:r>
                        <a:rPr lang="zh-CN" sz="1600" kern="100">
                          <a:effectLst/>
                        </a:rPr>
                        <a:t>我能按设计制作并测试效果，根据测试改进升级自己的设计方案。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★★★★★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>
                          <a:effectLst/>
                        </a:rPr>
                        <a:t>☆☆☆☆☆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600" kern="100" dirty="0">
                          <a:effectLst/>
                        </a:rPr>
                        <a:t>☆☆☆☆☆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58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2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1" y="565743"/>
            <a:ext cx="289056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情景导入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B7F29E-C9B2-414A-9E23-A2931191359B}"/>
              </a:ext>
            </a:extLst>
          </p:cNvPr>
          <p:cNvSpPr txBox="1"/>
          <p:nvPr/>
        </p:nvSpPr>
        <p:spPr>
          <a:xfrm>
            <a:off x="1438219" y="2134627"/>
            <a:ext cx="8608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70" indent="266700" algn="just"/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同学们，我们学习了很多了飞行知识，也学习了无人机的基本飞行。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我们来学习全新的功能，上上传模式。</a:t>
            </a:r>
            <a:endParaRPr lang="zh-CN" altLang="zh-CN" sz="5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84E711-5802-41AD-AD89-04916C087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05" y="3106496"/>
            <a:ext cx="4470707" cy="28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3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认识板载执行器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9156C8F-06EF-4DF0-B63A-EB12F0772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43" y="1885187"/>
            <a:ext cx="6292180" cy="40560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EB0AC72-01D9-4446-B0DA-D4B2E2BA92DA}"/>
              </a:ext>
            </a:extLst>
          </p:cNvPr>
          <p:cNvSpPr txBox="1"/>
          <p:nvPr/>
        </p:nvSpPr>
        <p:spPr>
          <a:xfrm flipH="1">
            <a:off x="1540665" y="1788753"/>
            <a:ext cx="233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RMTT</a:t>
            </a:r>
            <a:r>
              <a:rPr lang="zh-CN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扩展模块</a:t>
            </a:r>
            <a:endParaRPr lang="zh-CN" altLang="en-US" sz="2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D43017-ED01-45EE-BBD5-19F7B4A20020}"/>
              </a:ext>
            </a:extLst>
          </p:cNvPr>
          <p:cNvSpPr txBox="1"/>
          <p:nvPr/>
        </p:nvSpPr>
        <p:spPr>
          <a:xfrm flipH="1">
            <a:off x="7272712" y="2056928"/>
            <a:ext cx="1952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LED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灯</a:t>
            </a:r>
            <a:endParaRPr lang="zh-CN" altLang="en-US" sz="28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C206F6-A0E3-4233-A102-050F40CAB4FE}"/>
              </a:ext>
            </a:extLst>
          </p:cNvPr>
          <p:cNvSpPr txBox="1"/>
          <p:nvPr/>
        </p:nvSpPr>
        <p:spPr>
          <a:xfrm flipH="1">
            <a:off x="7685590" y="3514871"/>
            <a:ext cx="258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8*8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双色点阵屏</a:t>
            </a:r>
            <a:endParaRPr lang="zh-CN" altLang="en-US" sz="2800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A65CF56-4782-4EDE-8E99-7C0EDF15F5F3}"/>
              </a:ext>
            </a:extLst>
          </p:cNvPr>
          <p:cNvSpPr/>
          <p:nvPr/>
        </p:nvSpPr>
        <p:spPr>
          <a:xfrm>
            <a:off x="4415398" y="2607009"/>
            <a:ext cx="2441901" cy="222463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605B065-3646-47CD-8DF9-C17063B03636}"/>
              </a:ext>
            </a:extLst>
          </p:cNvPr>
          <p:cNvCxnSpPr>
            <a:cxnSpLocks/>
          </p:cNvCxnSpPr>
          <p:nvPr/>
        </p:nvCxnSpPr>
        <p:spPr>
          <a:xfrm>
            <a:off x="2933511" y="2134814"/>
            <a:ext cx="2020711" cy="117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699C246-7F92-4619-81E2-A98C49E3FB92}"/>
              </a:ext>
            </a:extLst>
          </p:cNvPr>
          <p:cNvCxnSpPr>
            <a:cxnSpLocks/>
          </p:cNvCxnSpPr>
          <p:nvPr/>
        </p:nvCxnSpPr>
        <p:spPr>
          <a:xfrm flipH="1">
            <a:off x="5983112" y="2580148"/>
            <a:ext cx="1512710" cy="28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D6E3959-A152-4069-920B-F4BA92CB1C37}"/>
              </a:ext>
            </a:extLst>
          </p:cNvPr>
          <p:cNvCxnSpPr>
            <a:stCxn id="15" idx="3"/>
          </p:cNvCxnSpPr>
          <p:nvPr/>
        </p:nvCxnSpPr>
        <p:spPr>
          <a:xfrm flipH="1" flipV="1">
            <a:off x="6096000" y="3719326"/>
            <a:ext cx="1589590" cy="57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0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认识板载执行器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C206F6-A0E3-4233-A102-050F40CAB4FE}"/>
              </a:ext>
            </a:extLst>
          </p:cNvPr>
          <p:cNvSpPr txBox="1"/>
          <p:nvPr/>
        </p:nvSpPr>
        <p:spPr>
          <a:xfrm flipH="1">
            <a:off x="1591122" y="1746687"/>
            <a:ext cx="342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上传模式学习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52B08C-E721-4EB1-AE19-EC9BDC253567}"/>
              </a:ext>
            </a:extLst>
          </p:cNvPr>
          <p:cNvSpPr txBox="1"/>
          <p:nvPr/>
        </p:nvSpPr>
        <p:spPr>
          <a:xfrm flipH="1">
            <a:off x="1687077" y="3066074"/>
            <a:ext cx="2396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打开</a:t>
            </a:r>
            <a:r>
              <a:rPr lang="en-US" altLang="zh-CN" sz="2800" dirty="0"/>
              <a:t>mind+</a:t>
            </a:r>
          </a:p>
          <a:p>
            <a:endParaRPr lang="en-US" altLang="zh-CN" sz="2800" dirty="0"/>
          </a:p>
          <a:p>
            <a:r>
              <a:rPr lang="zh-CN" altLang="en-US" sz="2800" dirty="0"/>
              <a:t>选择上传模式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0299D7-9246-4E2B-8023-61832715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20" y="2514621"/>
            <a:ext cx="3772227" cy="283488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DA5BDF1-2C98-4ABF-A02F-67C85D4C8348}"/>
              </a:ext>
            </a:extLst>
          </p:cNvPr>
          <p:cNvSpPr/>
          <p:nvPr/>
        </p:nvSpPr>
        <p:spPr>
          <a:xfrm>
            <a:off x="7292316" y="2269907"/>
            <a:ext cx="1309511" cy="10326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4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认识板载执行器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C206F6-A0E3-4233-A102-050F40CAB4FE}"/>
              </a:ext>
            </a:extLst>
          </p:cNvPr>
          <p:cNvSpPr txBox="1"/>
          <p:nvPr/>
        </p:nvSpPr>
        <p:spPr>
          <a:xfrm flipH="1">
            <a:off x="1591122" y="1746687"/>
            <a:ext cx="342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上传模式学习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52B08C-E721-4EB1-AE19-EC9BDC253567}"/>
              </a:ext>
            </a:extLst>
          </p:cNvPr>
          <p:cNvSpPr txBox="1"/>
          <p:nvPr/>
        </p:nvSpPr>
        <p:spPr>
          <a:xfrm flipH="1">
            <a:off x="1687078" y="3307323"/>
            <a:ext cx="239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一键安装驱动</a:t>
            </a:r>
            <a:endParaRPr lang="en-US" altLang="zh-CN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393D55-6DF5-45CF-8F8D-3CE161E6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07" y="2541453"/>
            <a:ext cx="4290432" cy="2095682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DA5BDF1-2C98-4ABF-A02F-67C85D4C8348}"/>
              </a:ext>
            </a:extLst>
          </p:cNvPr>
          <p:cNvSpPr/>
          <p:nvPr/>
        </p:nvSpPr>
        <p:spPr>
          <a:xfrm>
            <a:off x="6376079" y="3463707"/>
            <a:ext cx="2000277" cy="10326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501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认识板载执行器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C206F6-A0E3-4233-A102-050F40CAB4FE}"/>
              </a:ext>
            </a:extLst>
          </p:cNvPr>
          <p:cNvSpPr txBox="1"/>
          <p:nvPr/>
        </p:nvSpPr>
        <p:spPr>
          <a:xfrm flipH="1">
            <a:off x="1591122" y="1746687"/>
            <a:ext cx="342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上传模式学习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52B08C-E721-4EB1-AE19-EC9BDC253567}"/>
              </a:ext>
            </a:extLst>
          </p:cNvPr>
          <p:cNvSpPr txBox="1"/>
          <p:nvPr/>
        </p:nvSpPr>
        <p:spPr>
          <a:xfrm flipH="1">
            <a:off x="5884794" y="1762461"/>
            <a:ext cx="239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一键安装驱动</a:t>
            </a:r>
            <a:endParaRPr lang="en-US" altLang="zh-CN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CC18E1D-BDA0-4B66-9DC0-E39965987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2C01A7D-892D-4189-BB80-F82EB4249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0" y="2598674"/>
            <a:ext cx="3075170" cy="23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C3F6E45-D3E7-4E6A-82EB-373177C6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98" y="2584529"/>
            <a:ext cx="3093574" cy="2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4CD9158-913B-4B28-A6FF-A310FA9A4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21" y="2584528"/>
            <a:ext cx="3208481" cy="2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3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认识板载执行器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C206F6-A0E3-4233-A102-050F40CAB4FE}"/>
              </a:ext>
            </a:extLst>
          </p:cNvPr>
          <p:cNvSpPr txBox="1"/>
          <p:nvPr/>
        </p:nvSpPr>
        <p:spPr>
          <a:xfrm flipH="1">
            <a:off x="1591122" y="1746687"/>
            <a:ext cx="342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上传模式学习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52B08C-E721-4EB1-AE19-EC9BDC253567}"/>
              </a:ext>
            </a:extLst>
          </p:cNvPr>
          <p:cNvSpPr txBox="1"/>
          <p:nvPr/>
        </p:nvSpPr>
        <p:spPr>
          <a:xfrm flipH="1">
            <a:off x="1361973" y="2801296"/>
            <a:ext cx="29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通过数据线连接</a:t>
            </a:r>
            <a:endParaRPr lang="en-US" altLang="zh-CN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F05A93-F09C-4833-92FA-4E92FE673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52" y="3441538"/>
            <a:ext cx="3272901" cy="245467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DA5BDF1-2C98-4ABF-A02F-67C85D4C8348}"/>
              </a:ext>
            </a:extLst>
          </p:cNvPr>
          <p:cNvSpPr/>
          <p:nvPr/>
        </p:nvSpPr>
        <p:spPr>
          <a:xfrm>
            <a:off x="3000924" y="4030808"/>
            <a:ext cx="927657" cy="690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6C3130-BDFA-4100-911A-09237FCA1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25" y="3429000"/>
            <a:ext cx="3142695" cy="2357021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090D7C98-ECA1-41B3-889B-BE37BECD8ACF}"/>
              </a:ext>
            </a:extLst>
          </p:cNvPr>
          <p:cNvSpPr/>
          <p:nvPr/>
        </p:nvSpPr>
        <p:spPr>
          <a:xfrm>
            <a:off x="8058418" y="4322216"/>
            <a:ext cx="1153101" cy="7989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6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D07A1D-79B9-47D9-B314-F17F0244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0"/>
            <a:ext cx="12192000" cy="683338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FF6DAF-EC8E-4A5D-B5D7-917991CE2B7A}"/>
              </a:ext>
            </a:extLst>
          </p:cNvPr>
          <p:cNvSpPr/>
          <p:nvPr/>
        </p:nvSpPr>
        <p:spPr>
          <a:xfrm>
            <a:off x="1591122" y="565743"/>
            <a:ext cx="20249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活动一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026D0A-A99A-4B8A-ADA5-AD9391CDDD88}"/>
              </a:ext>
            </a:extLst>
          </p:cNvPr>
          <p:cNvSpPr txBox="1"/>
          <p:nvPr/>
        </p:nvSpPr>
        <p:spPr>
          <a:xfrm>
            <a:off x="4083999" y="688853"/>
            <a:ext cx="360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认识板载执行器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C206F6-A0E3-4233-A102-050F40CAB4FE}"/>
              </a:ext>
            </a:extLst>
          </p:cNvPr>
          <p:cNvSpPr txBox="1"/>
          <p:nvPr/>
        </p:nvSpPr>
        <p:spPr>
          <a:xfrm flipH="1">
            <a:off x="1591122" y="1746687"/>
            <a:ext cx="342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Mind+</a:t>
            </a:r>
            <a:r>
              <a:rPr lang="zh-CN" altLang="en-US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上传模式学习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52B08C-E721-4EB1-AE19-EC9BDC253567}"/>
              </a:ext>
            </a:extLst>
          </p:cNvPr>
          <p:cNvSpPr txBox="1"/>
          <p:nvPr/>
        </p:nvSpPr>
        <p:spPr>
          <a:xfrm flipH="1">
            <a:off x="1361973" y="2801296"/>
            <a:ext cx="29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通过数据线连接</a:t>
            </a:r>
            <a:endParaRPr lang="en-US" altLang="zh-CN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F05A93-F09C-4833-92FA-4E92FE673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52" y="3441538"/>
            <a:ext cx="3272901" cy="245467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DDA5BDF1-2C98-4ABF-A02F-67C85D4C8348}"/>
              </a:ext>
            </a:extLst>
          </p:cNvPr>
          <p:cNvSpPr/>
          <p:nvPr/>
        </p:nvSpPr>
        <p:spPr>
          <a:xfrm>
            <a:off x="3000924" y="4030808"/>
            <a:ext cx="927657" cy="690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6C3130-BDFA-4100-911A-09237FCA1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25" y="3429000"/>
            <a:ext cx="3142695" cy="2357021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090D7C98-ECA1-41B3-889B-BE37BECD8ACF}"/>
              </a:ext>
            </a:extLst>
          </p:cNvPr>
          <p:cNvSpPr/>
          <p:nvPr/>
        </p:nvSpPr>
        <p:spPr>
          <a:xfrm>
            <a:off x="8058418" y="4322216"/>
            <a:ext cx="1153101" cy="7989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66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714</Words>
  <Application>Microsoft Office PowerPoint</Application>
  <PresentationFormat>宽屏</PresentationFormat>
  <Paragraphs>207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隶书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重楼 小庄</dc:creator>
  <cp:lastModifiedBy>重楼 小庄</cp:lastModifiedBy>
  <cp:revision>64</cp:revision>
  <dcterms:created xsi:type="dcterms:W3CDTF">2020-12-28T02:32:20Z</dcterms:created>
  <dcterms:modified xsi:type="dcterms:W3CDTF">2021-01-09T11:35:59Z</dcterms:modified>
</cp:coreProperties>
</file>