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92" r:id="rId4"/>
    <p:sldId id="296" r:id="rId5"/>
    <p:sldId id="297" r:id="rId6"/>
    <p:sldId id="305" r:id="rId7"/>
    <p:sldId id="304" r:id="rId8"/>
    <p:sldId id="298" r:id="rId9"/>
    <p:sldId id="303" r:id="rId10"/>
    <p:sldId id="295" r:id="rId11"/>
    <p:sldId id="306" r:id="rId12"/>
    <p:sldId id="268" r:id="rId13"/>
    <p:sldId id="280" r:id="rId14"/>
    <p:sldId id="269" r:id="rId15"/>
    <p:sldId id="27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06E466-558A-46E6-A4B0-37008C5DA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F68F5E4-7E14-4441-B3E8-95DD946B0F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BCF639-DE2A-4031-B76D-77EE788F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E0B-C759-490D-96FA-8FA2C3881548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06EE47-3EBF-4FB6-8DA3-3270BC5F1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B38FE8-0F8E-4BE2-BE65-C3218BFB6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784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504CA7-16EB-45FF-8D6E-BEEA4D5B4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3C9DC3F-6C64-4FDB-B512-D5C1FEF79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F5732C-9D8B-4F11-BF72-C6306026D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E0B-C759-490D-96FA-8FA2C3881548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49FFD6-4CD5-4FBE-8FF1-343E8F5A6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C3368-95F7-4760-ADE6-67F6A07FF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50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83D0B68-EEE1-4A00-857D-6B75C55F64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666BD1-B954-46DC-AAF5-317513011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BFEAA8-AEC4-4016-AB32-32609D344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E0B-C759-490D-96FA-8FA2C3881548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378739-FDAA-4E1F-A885-075D58BA4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9E5F7E-AF68-47D1-BAE4-9FA2081B3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44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4A2FDD-C2A5-403C-917B-DAA20B277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46312D-8107-4726-B5A6-7D9611569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B14129-B55C-4E36-BE3A-98186EA28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E0B-C759-490D-96FA-8FA2C3881548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C995E5-E3AB-4F00-949B-AFD71F729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DBE994-4046-45D6-AFEA-7024C50B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38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E89881-8418-4746-9AFD-4CD4EA048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4E484B-789A-46F9-BC2B-130201F0E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B52980-E68F-416E-9C7A-590C0467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E0B-C759-490D-96FA-8FA2C3881548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ECAB3B-5E17-417B-BEA4-82D073BEA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AB2FE7-937D-47C3-AFE7-FA2BA1D5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11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AB229D-04C8-48A2-8546-25183410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C7D097-83CD-486B-8D6C-8A19BE7E8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213A83-AF7B-4D05-8374-BE92EBEB8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3B72A5A-7852-4436-AE83-6A1F86544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E0B-C759-490D-96FA-8FA2C3881548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C9A5E06-6502-4517-932B-131570501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4D31CB5-EB06-4AEB-A7E6-BAFA4C5B2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2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8C95A5-0D11-4C19-A504-438C6ABB1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796DCEA-F307-4527-8890-BD1CDF64C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CC8C136-0E42-40EC-8806-8F2259F44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98C4B39-888B-4C94-8628-4B93D6359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5409271-8D5D-4E06-88C7-DC16A142C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F492FD6-7803-4CB0-806A-3B4F0DE50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E0B-C759-490D-96FA-8FA2C3881548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75C754A-52A4-4D6A-B7F0-CD5B1611F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F1F318E-E47D-4D13-BA9A-954F857E5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950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10898D-2558-48AA-BAD2-328C6A14E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C2739BC-C2DE-4BA0-B8AA-155F8F929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E0B-C759-490D-96FA-8FA2C3881548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5B27533-CED5-4D3E-A423-E75FE0332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445A222-C52D-4A1E-BD7F-2B0E71DC5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57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B6328F5-0869-450D-8D53-B9F8380CF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E0B-C759-490D-96FA-8FA2C3881548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6D1D794-4EA0-41C5-BBBA-B90EFD75F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44E934-F5F9-4684-B741-C9A95D0EF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027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DC9B2C-91F5-4DAA-BF5C-04D1F7A9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E2B66B-DD7F-449E-AE9A-B183835D3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79CAAB3-41E8-4A8E-81CA-D48ED367D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A1DFA53-A000-44DD-AAB2-954159A79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E0B-C759-490D-96FA-8FA2C3881548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C19E250-3F72-4758-B04E-5C5489DB4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E978670-8792-4BCE-B6E9-7C3AEAFC4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98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34ED27-73F7-4F57-B99E-DBAC61CCA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BE923F9-0732-4797-83D7-EBE946DDAE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06F3926-7730-405E-B3D8-4815006CE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DC3447E-8047-45C8-AFA0-5247F0F37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E0B-C759-490D-96FA-8FA2C3881548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E1B7E42-E447-4D96-8795-458B298F0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38736CB-0A1E-4A61-A579-265C59C5B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39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A116BD4-19BE-43CE-943D-80BE2FAA5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8A4669-DDEA-4786-821D-B8B9DD8DF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1A827-2281-4F45-9909-D93A51420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14E0B-C759-490D-96FA-8FA2C3881548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FEDB82-1320-4154-B026-9F8B0C054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20F889-3600-45D7-8BD0-7B380299A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8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D9C27BB-D797-406E-A2D0-4E4967211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01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1A88CBB-42F7-45C6-A3C0-DEB7E00040CE}"/>
              </a:ext>
            </a:extLst>
          </p:cNvPr>
          <p:cNvSpPr/>
          <p:nvPr/>
        </p:nvSpPr>
        <p:spPr>
          <a:xfrm>
            <a:off x="2360514" y="2208799"/>
            <a:ext cx="713849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空中机器人创意制造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5CEDBF8-3BB9-42BA-B090-A052D1418A0B}"/>
              </a:ext>
            </a:extLst>
          </p:cNvPr>
          <p:cNvSpPr/>
          <p:nvPr/>
        </p:nvSpPr>
        <p:spPr>
          <a:xfrm>
            <a:off x="3515242" y="3971790"/>
            <a:ext cx="499527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第六课 飞行任务三</a:t>
            </a:r>
            <a:endParaRPr lang="en-US" altLang="zh-CN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/>
            <a:r>
              <a:rPr lang="zh-CN" alt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飞行比赛</a:t>
            </a:r>
          </a:p>
        </p:txBody>
      </p:sp>
    </p:spTree>
    <p:extLst>
      <p:ext uri="{BB962C8B-B14F-4D97-AF65-F5344CB8AC3E}">
        <p14:creationId xmlns:p14="http://schemas.microsoft.com/office/powerpoint/2010/main" val="2265784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0"/>
            <a:ext cx="12192000" cy="683338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8FF6DAF-EC8E-4A5D-B5D7-917991CE2B7A}"/>
              </a:ext>
            </a:extLst>
          </p:cNvPr>
          <p:cNvSpPr/>
          <p:nvPr/>
        </p:nvSpPr>
        <p:spPr>
          <a:xfrm>
            <a:off x="1591122" y="565743"/>
            <a:ext cx="20249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活动三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9382FE6-C8EB-41DB-BF17-CEFDA7F4CAAE}"/>
              </a:ext>
            </a:extLst>
          </p:cNvPr>
          <p:cNvSpPr txBox="1"/>
          <p:nvPr/>
        </p:nvSpPr>
        <p:spPr>
          <a:xfrm>
            <a:off x="1230489" y="342899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参考代码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304B14F-3DA4-4EAB-87BB-E90513640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140" y="775336"/>
            <a:ext cx="3807826" cy="530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04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0"/>
            <a:ext cx="12192000" cy="683338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8FF6DAF-EC8E-4A5D-B5D7-917991CE2B7A}"/>
              </a:ext>
            </a:extLst>
          </p:cNvPr>
          <p:cNvSpPr/>
          <p:nvPr/>
        </p:nvSpPr>
        <p:spPr>
          <a:xfrm>
            <a:off x="1591122" y="565743"/>
            <a:ext cx="20249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活动四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8521CEC-77F4-45BF-B5EA-270EA48001EF}"/>
              </a:ext>
            </a:extLst>
          </p:cNvPr>
          <p:cNvSpPr txBox="1"/>
          <p:nvPr/>
        </p:nvSpPr>
        <p:spPr>
          <a:xfrm>
            <a:off x="4083999" y="688853"/>
            <a:ext cx="3050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飞行比赛</a:t>
            </a:r>
          </a:p>
        </p:txBody>
      </p:sp>
      <p:graphicFrame>
        <p:nvGraphicFramePr>
          <p:cNvPr id="4" name="表格 7">
            <a:extLst>
              <a:ext uri="{FF2B5EF4-FFF2-40B4-BE49-F238E27FC236}">
                <a16:creationId xmlns:a16="http://schemas.microsoft.com/office/drawing/2014/main" id="{46EB43BE-DCC1-470F-AF14-F626DBFEF7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400857"/>
              </p:ext>
            </p:extLst>
          </p:nvPr>
        </p:nvGraphicFramePr>
        <p:xfrm>
          <a:off x="1591122" y="2510503"/>
          <a:ext cx="812800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67126292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34087591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9898968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94274116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07397255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424373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组别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次成绩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次时间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次成绩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次时间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备注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764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646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519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3</a:t>
                      </a:r>
                      <a:r>
                        <a:rPr lang="zh-CN" altLang="en-US" dirty="0"/>
                        <a:t>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552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4</a:t>
                      </a:r>
                      <a:r>
                        <a:rPr lang="zh-CN" altLang="en-US" dirty="0"/>
                        <a:t>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253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5</a:t>
                      </a:r>
                      <a:r>
                        <a:rPr lang="zh-CN" altLang="en-US" dirty="0"/>
                        <a:t>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217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6</a:t>
                      </a:r>
                      <a:r>
                        <a:rPr lang="zh-CN" altLang="en-US" dirty="0"/>
                        <a:t>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74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7</a:t>
                      </a:r>
                      <a:r>
                        <a:rPr lang="zh-CN" altLang="en-US" dirty="0"/>
                        <a:t>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399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8</a:t>
                      </a:r>
                      <a:r>
                        <a:rPr lang="zh-CN" altLang="en-US" dirty="0"/>
                        <a:t>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005858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5F2BFB6A-D5D5-4C88-BDFC-2DFBA89F9817}"/>
              </a:ext>
            </a:extLst>
          </p:cNvPr>
          <p:cNvSpPr txBox="1"/>
          <p:nvPr/>
        </p:nvSpPr>
        <p:spPr>
          <a:xfrm>
            <a:off x="4388799" y="1862890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比赛成绩单</a:t>
            </a:r>
          </a:p>
        </p:txBody>
      </p:sp>
    </p:spTree>
    <p:extLst>
      <p:ext uri="{BB962C8B-B14F-4D97-AF65-F5344CB8AC3E}">
        <p14:creationId xmlns:p14="http://schemas.microsoft.com/office/powerpoint/2010/main" val="1806562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0"/>
            <a:ext cx="12192000" cy="683338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0F947DB-2C22-4D33-B89C-E4BC38DFC94B}"/>
              </a:ext>
            </a:extLst>
          </p:cNvPr>
          <p:cNvSpPr/>
          <p:nvPr/>
        </p:nvSpPr>
        <p:spPr>
          <a:xfrm>
            <a:off x="1731015" y="677518"/>
            <a:ext cx="13131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总结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27BB92F-2E33-494D-88E5-68BF8B7183D9}"/>
              </a:ext>
            </a:extLst>
          </p:cNvPr>
          <p:cNvSpPr txBox="1"/>
          <p:nvPr/>
        </p:nvSpPr>
        <p:spPr>
          <a:xfrm>
            <a:off x="1986845" y="1859339"/>
            <a:ext cx="830862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zh-CN" sz="40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飞行比赛</a:t>
            </a:r>
          </a:p>
          <a:p>
            <a:pPr algn="ctr"/>
            <a:r>
              <a:rPr lang="en-US" altLang="zh-CN" sz="40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 </a:t>
            </a:r>
            <a:endParaRPr lang="zh-CN" altLang="zh-CN" sz="40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/>
            <a:r>
              <a:rPr lang="zh-CN" altLang="zh-CN" sz="40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优化方案</a:t>
            </a:r>
          </a:p>
          <a:p>
            <a:pPr algn="ctr"/>
            <a:r>
              <a:rPr lang="zh-CN" altLang="zh-CN" sz="40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飞行线路</a:t>
            </a:r>
          </a:p>
          <a:p>
            <a:pPr algn="ctr"/>
            <a:r>
              <a:rPr lang="zh-CN" altLang="zh-CN" sz="40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飞行方法</a:t>
            </a:r>
          </a:p>
          <a:p>
            <a:pPr algn="ctr"/>
            <a:r>
              <a:rPr lang="zh-CN" altLang="zh-CN" sz="4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飞行速度</a:t>
            </a:r>
            <a:endParaRPr lang="zh-CN" altLang="zh-CN" sz="72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5276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0"/>
            <a:ext cx="12192000" cy="683338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3985F42-47EF-43B7-8A03-7FAB68B35738}"/>
              </a:ext>
            </a:extLst>
          </p:cNvPr>
          <p:cNvSpPr/>
          <p:nvPr/>
        </p:nvSpPr>
        <p:spPr>
          <a:xfrm>
            <a:off x="1934212" y="583448"/>
            <a:ext cx="13131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拓展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90A6D4A-204A-46F1-9E76-57FE0E3B999B}"/>
              </a:ext>
            </a:extLst>
          </p:cNvPr>
          <p:cNvSpPr txBox="1"/>
          <p:nvPr/>
        </p:nvSpPr>
        <p:spPr>
          <a:xfrm>
            <a:off x="1589644" y="2322560"/>
            <a:ext cx="7873670" cy="1486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indent="266700" algn="just">
              <a:lnSpc>
                <a:spcPct val="150000"/>
              </a:lnSpc>
            </a:pPr>
            <a:r>
              <a:rPr lang="en-US" altLang="zh-CN" sz="32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zh-CN" sz="32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根据自己的能力，</a:t>
            </a:r>
            <a:r>
              <a:rPr lang="zh-CN" altLang="zh-CN" sz="3200" kern="0" dirty="0">
                <a:ea typeface="宋体" panose="02010600030101010101" pitchFamily="2" charset="-122"/>
              </a:rPr>
              <a:t>设计更快的飞行路线</a:t>
            </a:r>
            <a:r>
              <a:rPr lang="zh-CN" altLang="en-US" sz="3200" kern="0" dirty="0">
                <a:ea typeface="宋体" panose="02010600030101010101" pitchFamily="2" charset="-122"/>
              </a:rPr>
              <a:t>。</a:t>
            </a:r>
            <a:endParaRPr lang="zh-CN" altLang="zh-CN" sz="3200" kern="0" dirty="0">
              <a:ea typeface="宋体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DDA273B-F513-468F-B36C-6A576C2D2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780" y="504294"/>
            <a:ext cx="2084518" cy="1371067"/>
          </a:xfrm>
          <a:prstGeom prst="rect">
            <a:avLst/>
          </a:prstGeom>
        </p:spPr>
      </p:pic>
      <p:pic>
        <p:nvPicPr>
          <p:cNvPr id="7" name="图片 6" descr="侧">
            <a:extLst>
              <a:ext uri="{FF2B5EF4-FFF2-40B4-BE49-F238E27FC236}">
                <a16:creationId xmlns:a16="http://schemas.microsoft.com/office/drawing/2014/main" id="{9D0198C7-76E0-4744-8564-F6435B17379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835" t="27977" b="28825"/>
          <a:stretch>
            <a:fillRect/>
          </a:stretch>
        </p:blipFill>
        <p:spPr>
          <a:xfrm>
            <a:off x="4663130" y="4334034"/>
            <a:ext cx="2297859" cy="13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65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0"/>
            <a:ext cx="12192000" cy="683338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EEB5214-652C-4EFB-A1AF-C51D3BDC36FA}"/>
              </a:ext>
            </a:extLst>
          </p:cNvPr>
          <p:cNvSpPr txBox="1"/>
          <p:nvPr/>
        </p:nvSpPr>
        <p:spPr>
          <a:xfrm>
            <a:off x="1685822" y="725269"/>
            <a:ext cx="1556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小组评价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400" b="1" dirty="0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A5E37BD-88EC-452A-B1A0-10F475B3D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674236"/>
              </p:ext>
            </p:extLst>
          </p:nvPr>
        </p:nvGraphicFramePr>
        <p:xfrm>
          <a:off x="901065" y="1460730"/>
          <a:ext cx="9605114" cy="44320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2573">
                  <a:extLst>
                    <a:ext uri="{9D8B030D-6E8A-4147-A177-3AD203B41FA5}">
                      <a16:colId xmlns:a16="http://schemas.microsoft.com/office/drawing/2014/main" val="3641278209"/>
                    </a:ext>
                  </a:extLst>
                </a:gridCol>
                <a:gridCol w="2200218">
                  <a:extLst>
                    <a:ext uri="{9D8B030D-6E8A-4147-A177-3AD203B41FA5}">
                      <a16:colId xmlns:a16="http://schemas.microsoft.com/office/drawing/2014/main" val="2384902473"/>
                    </a:ext>
                  </a:extLst>
                </a:gridCol>
                <a:gridCol w="1289135">
                  <a:extLst>
                    <a:ext uri="{9D8B030D-6E8A-4147-A177-3AD203B41FA5}">
                      <a16:colId xmlns:a16="http://schemas.microsoft.com/office/drawing/2014/main" val="3617245562"/>
                    </a:ext>
                  </a:extLst>
                </a:gridCol>
                <a:gridCol w="1380713">
                  <a:extLst>
                    <a:ext uri="{9D8B030D-6E8A-4147-A177-3AD203B41FA5}">
                      <a16:colId xmlns:a16="http://schemas.microsoft.com/office/drawing/2014/main" val="722656376"/>
                    </a:ext>
                  </a:extLst>
                </a:gridCol>
                <a:gridCol w="1614354">
                  <a:extLst>
                    <a:ext uri="{9D8B030D-6E8A-4147-A177-3AD203B41FA5}">
                      <a16:colId xmlns:a16="http://schemas.microsoft.com/office/drawing/2014/main" val="3785149253"/>
                    </a:ext>
                  </a:extLst>
                </a:gridCol>
                <a:gridCol w="1498121">
                  <a:extLst>
                    <a:ext uri="{9D8B030D-6E8A-4147-A177-3AD203B41FA5}">
                      <a16:colId xmlns:a16="http://schemas.microsoft.com/office/drawing/2014/main" val="1279429840"/>
                    </a:ext>
                  </a:extLst>
                </a:gridCol>
              </a:tblGrid>
              <a:tr h="295471">
                <a:tc>
                  <a:txBody>
                    <a:bodyPr/>
                    <a:lstStyle/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主题：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第六课 飞行任务三 飞行比赛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439131"/>
                  </a:ext>
                </a:extLst>
              </a:tr>
              <a:tr h="295471">
                <a:tc>
                  <a:txBody>
                    <a:bodyPr/>
                    <a:lstStyle/>
                    <a:p>
                      <a:pPr indent="125730" algn="just"/>
                      <a:r>
                        <a:rPr lang="zh-CN" sz="1600" kern="100">
                          <a:effectLst/>
                        </a:rPr>
                        <a:t>小队名称：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ctr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ctr"/>
                      <a:r>
                        <a:rPr lang="zh-CN" sz="1600" kern="100">
                          <a:effectLst/>
                        </a:rPr>
                        <a:t>姓名：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ctr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ctr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ctr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7405234"/>
                  </a:ext>
                </a:extLst>
              </a:tr>
              <a:tr h="886414">
                <a:tc>
                  <a:txBody>
                    <a:bodyPr/>
                    <a:lstStyle/>
                    <a:p>
                      <a:pPr indent="125730" algn="just"/>
                      <a:r>
                        <a:rPr lang="zh-CN" sz="1600" kern="100">
                          <a:effectLst/>
                        </a:rPr>
                        <a:t>成绩内容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ctr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100">
                          <a:effectLst/>
                        </a:rPr>
                        <a:t>自己评</a:t>
                      </a:r>
                      <a:endParaRPr lang="zh-CN" sz="2000" kern="100">
                        <a:effectLst/>
                      </a:endParaRPr>
                    </a:p>
                    <a:p>
                      <a:pPr algn="ctr"/>
                      <a:r>
                        <a:rPr lang="zh-CN" sz="1600" kern="100">
                          <a:effectLst/>
                        </a:rPr>
                        <a:t>★★★★★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100">
                          <a:effectLst/>
                        </a:rPr>
                        <a:t>同学评</a:t>
                      </a:r>
                      <a:endParaRPr lang="zh-CN" sz="2000" kern="100">
                        <a:effectLst/>
                      </a:endParaRPr>
                    </a:p>
                    <a:p>
                      <a:pPr algn="ctr"/>
                      <a:r>
                        <a:rPr lang="zh-CN" sz="1600" kern="100">
                          <a:effectLst/>
                        </a:rPr>
                        <a:t>★★★★★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100">
                          <a:effectLst/>
                        </a:rPr>
                        <a:t>老师评</a:t>
                      </a:r>
                      <a:endParaRPr lang="zh-CN" sz="2000" kern="100">
                        <a:effectLst/>
                      </a:endParaRPr>
                    </a:p>
                    <a:p>
                      <a:pPr algn="ctr"/>
                      <a:r>
                        <a:rPr lang="zh-CN" sz="1600" kern="100">
                          <a:effectLst/>
                        </a:rPr>
                        <a:t>★★★★★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100">
                          <a:effectLst/>
                        </a:rPr>
                        <a:t>综合评价</a:t>
                      </a:r>
                      <a:endParaRPr lang="zh-CN" sz="2000" kern="100">
                        <a:effectLst/>
                      </a:endParaRPr>
                    </a:p>
                    <a:p>
                      <a:pPr algn="ctr"/>
                      <a:r>
                        <a:rPr lang="zh-CN" sz="1600" kern="100">
                          <a:effectLst/>
                        </a:rPr>
                        <a:t>★★★★★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1358553"/>
                  </a:ext>
                </a:extLst>
              </a:tr>
              <a:tr h="1181885">
                <a:tc>
                  <a:txBody>
                    <a:bodyPr/>
                    <a:lstStyle/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合作</a:t>
                      </a:r>
                      <a:endParaRPr lang="zh-CN" sz="2000" kern="100">
                        <a:effectLst/>
                      </a:endParaRPr>
                    </a:p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程度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小组成员友好配合，互相帮助在合作活动中，能做好自己那部分。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3402519"/>
                  </a:ext>
                </a:extLst>
              </a:tr>
              <a:tr h="886414">
                <a:tc>
                  <a:txBody>
                    <a:bodyPr/>
                    <a:lstStyle/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参与</a:t>
                      </a:r>
                      <a:endParaRPr lang="zh-CN" sz="2000" kern="100">
                        <a:effectLst/>
                      </a:endParaRPr>
                    </a:p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态度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活动过程自始至终认真参与活动</a:t>
                      </a:r>
                      <a:r>
                        <a:rPr lang="en-US" sz="1600" kern="100">
                          <a:effectLst/>
                        </a:rPr>
                        <a:t>,</a:t>
                      </a:r>
                      <a:r>
                        <a:rPr lang="zh-CN" sz="1600" kern="100">
                          <a:effectLst/>
                        </a:rPr>
                        <a:t>整个过程非常感兴趣。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2320011"/>
                  </a:ext>
                </a:extLst>
              </a:tr>
              <a:tr h="886414">
                <a:tc>
                  <a:txBody>
                    <a:bodyPr/>
                    <a:lstStyle/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合作</a:t>
                      </a:r>
                      <a:endParaRPr lang="zh-CN" sz="2000" kern="100">
                        <a:effectLst/>
                      </a:endParaRPr>
                    </a:p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效果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认真完成作品，并在制作过程中提出改进或创新建议。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l"/>
                      <a:r>
                        <a:rPr lang="zh-CN" sz="1600" kern="100" dirty="0">
                          <a:effectLst/>
                        </a:rPr>
                        <a:t>☆☆☆☆☆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4815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908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0"/>
            <a:ext cx="12192000" cy="683338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B40F907-F308-441E-8E54-F361F8626023}"/>
              </a:ext>
            </a:extLst>
          </p:cNvPr>
          <p:cNvSpPr txBox="1"/>
          <p:nvPr/>
        </p:nvSpPr>
        <p:spPr>
          <a:xfrm>
            <a:off x="1690254" y="624021"/>
            <a:ext cx="1925783" cy="576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400" b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活动评价</a:t>
            </a:r>
            <a:endParaRPr lang="zh-CN" altLang="zh-CN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3A5AFACB-2C51-426C-BB71-DE5B32237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039290"/>
              </p:ext>
            </p:extLst>
          </p:nvPr>
        </p:nvGraphicFramePr>
        <p:xfrm>
          <a:off x="1033321" y="1476533"/>
          <a:ext cx="9329879" cy="4450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6403">
                  <a:extLst>
                    <a:ext uri="{9D8B030D-6E8A-4147-A177-3AD203B41FA5}">
                      <a16:colId xmlns:a16="http://schemas.microsoft.com/office/drawing/2014/main" val="1168681079"/>
                    </a:ext>
                  </a:extLst>
                </a:gridCol>
                <a:gridCol w="2086403">
                  <a:extLst>
                    <a:ext uri="{9D8B030D-6E8A-4147-A177-3AD203B41FA5}">
                      <a16:colId xmlns:a16="http://schemas.microsoft.com/office/drawing/2014/main" val="2221167966"/>
                    </a:ext>
                  </a:extLst>
                </a:gridCol>
                <a:gridCol w="999378">
                  <a:extLst>
                    <a:ext uri="{9D8B030D-6E8A-4147-A177-3AD203B41FA5}">
                      <a16:colId xmlns:a16="http://schemas.microsoft.com/office/drawing/2014/main" val="2655056292"/>
                    </a:ext>
                  </a:extLst>
                </a:gridCol>
                <a:gridCol w="999378">
                  <a:extLst>
                    <a:ext uri="{9D8B030D-6E8A-4147-A177-3AD203B41FA5}">
                      <a16:colId xmlns:a16="http://schemas.microsoft.com/office/drawing/2014/main" val="3622227391"/>
                    </a:ext>
                  </a:extLst>
                </a:gridCol>
                <a:gridCol w="1000385">
                  <a:extLst>
                    <a:ext uri="{9D8B030D-6E8A-4147-A177-3AD203B41FA5}">
                      <a16:colId xmlns:a16="http://schemas.microsoft.com/office/drawing/2014/main" val="2977989068"/>
                    </a:ext>
                  </a:extLst>
                </a:gridCol>
                <a:gridCol w="1078966">
                  <a:extLst>
                    <a:ext uri="{9D8B030D-6E8A-4147-A177-3AD203B41FA5}">
                      <a16:colId xmlns:a16="http://schemas.microsoft.com/office/drawing/2014/main" val="529517017"/>
                    </a:ext>
                  </a:extLst>
                </a:gridCol>
                <a:gridCol w="1078966">
                  <a:extLst>
                    <a:ext uri="{9D8B030D-6E8A-4147-A177-3AD203B41FA5}">
                      <a16:colId xmlns:a16="http://schemas.microsoft.com/office/drawing/2014/main" val="2353210146"/>
                    </a:ext>
                  </a:extLst>
                </a:gridCol>
              </a:tblGrid>
              <a:tr h="193484">
                <a:tc>
                  <a:txBody>
                    <a:bodyPr/>
                    <a:lstStyle/>
                    <a:p>
                      <a:pPr algn="l"/>
                      <a:r>
                        <a:rPr lang="zh-CN" sz="1200" kern="100">
                          <a:effectLst/>
                        </a:rPr>
                        <a:t>活动课程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127000" algn="l"/>
                      <a:r>
                        <a:rPr lang="zh-CN" sz="1200" kern="100">
                          <a:effectLst/>
                        </a:rPr>
                        <a:t>第六课 飞行任务三飞行比赛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zh-CN" sz="1200" kern="100">
                          <a:effectLst/>
                        </a:rPr>
                        <a:t>总评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3632053"/>
                  </a:ext>
                </a:extLst>
              </a:tr>
              <a:tr h="193484">
                <a:tc>
                  <a:txBody>
                    <a:bodyPr/>
                    <a:lstStyle/>
                    <a:p>
                      <a:pPr indent="127000" algn="l"/>
                      <a:r>
                        <a:rPr lang="zh-CN" sz="1200" kern="100">
                          <a:effectLst/>
                        </a:rPr>
                        <a:t>小组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127000" algn="l"/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zh-CN" sz="1200" kern="100">
                          <a:effectLst/>
                        </a:rPr>
                        <a:t>姓名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2229923"/>
                  </a:ext>
                </a:extLst>
              </a:tr>
              <a:tr h="193484">
                <a:tc>
                  <a:txBody>
                    <a:bodyPr/>
                    <a:lstStyle/>
                    <a:p>
                      <a:pPr algn="l"/>
                      <a:r>
                        <a:rPr lang="zh-CN" sz="1200" kern="100">
                          <a:effectLst/>
                        </a:rPr>
                        <a:t>评价等级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l"/>
                      <a:r>
                        <a:rPr lang="zh-CN" sz="1200" kern="100">
                          <a:effectLst/>
                        </a:rPr>
                        <a:t>非常好，较好，一般，需努力 建议：也可以用星级表示★★★★★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362991"/>
                  </a:ext>
                </a:extLst>
              </a:tr>
              <a:tr h="193484">
                <a:tc>
                  <a:txBody>
                    <a:bodyPr/>
                    <a:lstStyle/>
                    <a:p>
                      <a:pPr algn="l"/>
                      <a:r>
                        <a:rPr lang="zh-CN" sz="1200" kern="100">
                          <a:effectLst/>
                        </a:rPr>
                        <a:t>评价要素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100">
                          <a:effectLst/>
                        </a:rPr>
                        <a:t>预期目标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100">
                          <a:effectLst/>
                        </a:rPr>
                        <a:t>自己评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100">
                          <a:effectLst/>
                        </a:rPr>
                        <a:t>小组评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100">
                          <a:effectLst/>
                        </a:rPr>
                        <a:t>老师评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100">
                          <a:effectLst/>
                        </a:rPr>
                        <a:t>综合评价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8960775"/>
                  </a:ext>
                </a:extLst>
              </a:tr>
              <a:tr h="386968">
                <a:tc rowSpan="2">
                  <a:txBody>
                    <a:bodyPr/>
                    <a:lstStyle/>
                    <a:p>
                      <a:pPr algn="l"/>
                      <a:r>
                        <a:rPr lang="zh-CN" sz="1200" kern="100">
                          <a:effectLst/>
                        </a:rPr>
                        <a:t>我能完成 </a:t>
                      </a:r>
                      <a:endParaRPr lang="zh-CN" sz="1600" kern="100">
                        <a:effectLst/>
                      </a:endParaRPr>
                    </a:p>
                    <a:p>
                      <a:pPr algn="l"/>
                      <a:r>
                        <a:rPr lang="zh-CN" sz="1200" kern="100">
                          <a:effectLst/>
                        </a:rPr>
                        <a:t>的知识技 </a:t>
                      </a:r>
                      <a:endParaRPr lang="zh-CN" sz="1600" kern="100">
                        <a:effectLst/>
                      </a:endParaRPr>
                    </a:p>
                    <a:p>
                      <a:pPr algn="l"/>
                      <a:r>
                        <a:rPr lang="zh-CN" sz="1200" kern="100">
                          <a:effectLst/>
                        </a:rPr>
                        <a:t>能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zh-CN" sz="1200" kern="100">
                          <a:effectLst/>
                        </a:rPr>
                        <a:t>我能完成飞行任务。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100">
                          <a:effectLst/>
                        </a:rPr>
                        <a:t>★★★★★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5301411"/>
                  </a:ext>
                </a:extLst>
              </a:tr>
              <a:tr h="38696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zh-CN" sz="1200" kern="100">
                          <a:effectLst/>
                        </a:rPr>
                        <a:t>我能精准的控制无人机的飞行，完成比赛。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100">
                          <a:effectLst/>
                        </a:rPr>
                        <a:t>★★★★★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0845172"/>
                  </a:ext>
                </a:extLst>
              </a:tr>
              <a:tr h="580452">
                <a:tc>
                  <a:txBody>
                    <a:bodyPr/>
                    <a:lstStyle/>
                    <a:p>
                      <a:pPr algn="l"/>
                      <a:r>
                        <a:rPr lang="zh-CN" sz="1200" kern="100">
                          <a:effectLst/>
                        </a:rPr>
                        <a:t>我的情感态度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zh-CN" sz="1200" kern="100">
                          <a:effectLst/>
                        </a:rPr>
                        <a:t>我完成任务中很很好和同学合作。相互交流共同完成。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100">
                          <a:effectLst/>
                        </a:rPr>
                        <a:t>★★★★★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585619"/>
                  </a:ext>
                </a:extLst>
              </a:tr>
              <a:tr h="580452">
                <a:tc rowSpan="2">
                  <a:txBody>
                    <a:bodyPr/>
                    <a:lstStyle/>
                    <a:p>
                      <a:pPr algn="l"/>
                      <a:r>
                        <a:rPr lang="zh-CN" sz="1200" kern="100">
                          <a:effectLst/>
                        </a:rPr>
                        <a:t>我的综合能力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zh-CN" sz="1200" kern="100">
                          <a:effectLst/>
                        </a:rPr>
                        <a:t>我能设计自己的路线，精准飞行，可以有创造性的发挥设计。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100">
                          <a:effectLst/>
                        </a:rPr>
                        <a:t>★★★★★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100820"/>
                  </a:ext>
                </a:extLst>
              </a:tr>
              <a:tr h="5804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zh-CN" sz="1200" kern="100">
                          <a:effectLst/>
                        </a:rPr>
                        <a:t>我很喜欢通过小组之间作品的展示和评价交流。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100">
                          <a:effectLst/>
                        </a:rPr>
                        <a:t>★★★★★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3981598"/>
                  </a:ext>
                </a:extLst>
              </a:tr>
              <a:tr h="580452">
                <a:tc rowSpan="2">
                  <a:txBody>
                    <a:bodyPr/>
                    <a:lstStyle/>
                    <a:p>
                      <a:pPr algn="l"/>
                      <a:r>
                        <a:rPr lang="zh-CN" sz="1200" kern="100">
                          <a:effectLst/>
                        </a:rPr>
                        <a:t>我的</a:t>
                      </a:r>
                      <a:r>
                        <a:rPr lang="en-US" sz="1200" kern="100">
                          <a:effectLst/>
                        </a:rPr>
                        <a:t>STEAM</a:t>
                      </a:r>
                      <a:r>
                        <a:rPr lang="zh-CN" sz="1200" kern="100">
                          <a:effectLst/>
                        </a:rPr>
                        <a:t>素养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zh-CN" sz="1200" kern="100">
                          <a:effectLst/>
                        </a:rPr>
                        <a:t>我会控制参数，可以在任务完成中达到较好的效果，速度非常快。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100">
                          <a:effectLst/>
                        </a:rPr>
                        <a:t>★★★★★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5935493"/>
                  </a:ext>
                </a:extLst>
              </a:tr>
              <a:tr h="5804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zh-CN" sz="1200" kern="100">
                          <a:effectLst/>
                        </a:rPr>
                        <a:t>我能按设计制作并测试效果，根据测试改进升级自己的设计方案。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100">
                          <a:effectLst/>
                        </a:rPr>
                        <a:t>★★★★★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100">
                          <a:effectLst/>
                        </a:rPr>
                        <a:t>☆☆☆☆☆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200" kern="100" dirty="0">
                          <a:effectLst/>
                        </a:rPr>
                        <a:t>☆☆☆☆☆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5161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528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85"/>
            <a:ext cx="12192000" cy="6833382"/>
          </a:xfrm>
          <a:prstGeom prst="rect">
            <a:avLst/>
          </a:prstGeom>
        </p:spPr>
      </p:pic>
      <p:sp>
        <p:nvSpPr>
          <p:cNvPr id="4" name="圆角矩形 7">
            <a:extLst>
              <a:ext uri="{FF2B5EF4-FFF2-40B4-BE49-F238E27FC236}">
                <a16:creationId xmlns:a16="http://schemas.microsoft.com/office/drawing/2014/main" id="{0C102B91-7C9F-4A1A-9D91-448A416979E1}"/>
              </a:ext>
            </a:extLst>
          </p:cNvPr>
          <p:cNvSpPr/>
          <p:nvPr/>
        </p:nvSpPr>
        <p:spPr>
          <a:xfrm>
            <a:off x="4594454" y="3370410"/>
            <a:ext cx="645160" cy="508000"/>
          </a:xfrm>
          <a:prstGeom prst="roundRect">
            <a:avLst>
              <a:gd name="adj" fmla="val 50000"/>
            </a:avLst>
          </a:prstGeom>
          <a:solidFill>
            <a:srgbClr val="19A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7357C11-AFF0-4A6A-AA5F-953BF4C9D155}"/>
              </a:ext>
            </a:extLst>
          </p:cNvPr>
          <p:cNvSpPr txBox="1"/>
          <p:nvPr/>
        </p:nvSpPr>
        <p:spPr>
          <a:xfrm>
            <a:off x="5696179" y="4230191"/>
            <a:ext cx="353813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400" b="1" dirty="0">
                <a:solidFill>
                  <a:srgbClr val="817269"/>
                </a:solidFill>
                <a:latin typeface="微软雅黑" panose="020B0503020204020204" charset="-122"/>
                <a:ea typeface="微软雅黑" panose="020B0503020204020204" charset="-122"/>
                <a:cs typeface="萝莉体 第二版" panose="02000500000000000000" pitchFamily="2" charset="-122"/>
              </a:rPr>
              <a:t>优化路线</a:t>
            </a:r>
            <a:endParaRPr lang="zh-CN" altLang="zh-CN" sz="2400" b="1" dirty="0">
              <a:solidFill>
                <a:srgbClr val="817269"/>
              </a:solidFill>
              <a:latin typeface="微软雅黑" panose="020B0503020204020204" charset="-122"/>
              <a:ea typeface="微软雅黑" panose="020B0503020204020204" charset="-122"/>
              <a:cs typeface="萝莉体 第二版" panose="02000500000000000000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7D9955D-01DB-4804-8896-B996C5616F7F}"/>
              </a:ext>
            </a:extLst>
          </p:cNvPr>
          <p:cNvSpPr txBox="1"/>
          <p:nvPr/>
        </p:nvSpPr>
        <p:spPr>
          <a:xfrm>
            <a:off x="4157542" y="1322241"/>
            <a:ext cx="1538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817269"/>
                </a:solidFill>
                <a:latin typeface="微软雅黑" panose="020B0503020204020204" charset="-122"/>
                <a:ea typeface="微软雅黑" panose="020B0503020204020204" charset="-122"/>
                <a:cs typeface="萝莉体 第二版" panose="02000500000000000000" pitchFamily="2" charset="-122"/>
              </a:rPr>
              <a:t>目录</a:t>
            </a:r>
            <a:endParaRPr lang="en-US" altLang="zh-CN" sz="4000" b="1" dirty="0">
              <a:solidFill>
                <a:srgbClr val="817269"/>
              </a:solidFill>
              <a:latin typeface="微软雅黑" panose="020B0503020204020204" charset="-122"/>
              <a:ea typeface="微软雅黑" panose="020B0503020204020204" charset="-122"/>
              <a:cs typeface="萝莉体 第二版" panose="02000500000000000000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ED75CB4-9345-45F9-A8EA-3462D79EE26E}"/>
              </a:ext>
            </a:extLst>
          </p:cNvPr>
          <p:cNvSpPr/>
          <p:nvPr/>
        </p:nvSpPr>
        <p:spPr>
          <a:xfrm>
            <a:off x="5500599" y="1578440"/>
            <a:ext cx="197866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817269"/>
                </a:solidFill>
                <a:latin typeface="微软雅黑" panose="020B0503020204020204" charset="-122"/>
                <a:ea typeface="微软雅黑" panose="020B0503020204020204" charset="-122"/>
                <a:cs typeface="萝莉体 第二版" panose="02000500000000000000" pitchFamily="2" charset="-122"/>
              </a:rPr>
              <a:t>CONTENTS</a:t>
            </a:r>
            <a:endParaRPr lang="zh-CN" altLang="en-US" sz="2400" b="1" dirty="0">
              <a:solidFill>
                <a:srgbClr val="817269"/>
              </a:solidFill>
              <a:latin typeface="微软雅黑" panose="020B0503020204020204" charset="-122"/>
              <a:ea typeface="微软雅黑" panose="020B0503020204020204" charset="-122"/>
              <a:cs typeface="萝莉体 第二版" panose="02000500000000000000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29348D5-6246-46B4-9B55-8329F553B960}"/>
              </a:ext>
            </a:extLst>
          </p:cNvPr>
          <p:cNvSpPr txBox="1"/>
          <p:nvPr/>
        </p:nvSpPr>
        <p:spPr>
          <a:xfrm>
            <a:off x="5696178" y="5042990"/>
            <a:ext cx="422675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817269"/>
                </a:solidFill>
                <a:latin typeface="微软雅黑" panose="020B0503020204020204" charset="-122"/>
                <a:ea typeface="微软雅黑" panose="020B0503020204020204" charset="-122"/>
                <a:cs typeface="萝莉体 第二版" panose="02000500000000000000" pitchFamily="2" charset="-122"/>
              </a:rPr>
              <a:t>总结</a:t>
            </a:r>
            <a:endParaRPr lang="zh-CN" altLang="zh-CN" sz="2400" b="1" dirty="0">
              <a:solidFill>
                <a:srgbClr val="817269"/>
              </a:solidFill>
              <a:latin typeface="微软雅黑" panose="020B0503020204020204" charset="-122"/>
              <a:ea typeface="微软雅黑" panose="020B0503020204020204" charset="-122"/>
              <a:cs typeface="萝莉体 第二版" panose="02000500000000000000" pitchFamily="2" charset="-122"/>
            </a:endParaRPr>
          </a:p>
        </p:txBody>
      </p:sp>
      <p:pic>
        <p:nvPicPr>
          <p:cNvPr id="10" name="图片 9" descr="shoukeguanli">
            <a:extLst>
              <a:ext uri="{FF2B5EF4-FFF2-40B4-BE49-F238E27FC236}">
                <a16:creationId xmlns:a16="http://schemas.microsoft.com/office/drawing/2014/main" id="{DAA41166-881D-4C66-ADA5-08D18AED1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044" y="2528400"/>
            <a:ext cx="621665" cy="621665"/>
          </a:xfrm>
          <a:prstGeom prst="rect">
            <a:avLst/>
          </a:prstGeom>
        </p:spPr>
      </p:pic>
      <p:pic>
        <p:nvPicPr>
          <p:cNvPr id="11" name="图片 10" descr="gongzuozongjie">
            <a:extLst>
              <a:ext uri="{FF2B5EF4-FFF2-40B4-BE49-F238E27FC236}">
                <a16:creationId xmlns:a16="http://schemas.microsoft.com/office/drawing/2014/main" id="{398916D6-BC11-41A4-9637-292652322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6039" y="4151460"/>
            <a:ext cx="636270" cy="636270"/>
          </a:xfrm>
          <a:prstGeom prst="rect">
            <a:avLst/>
          </a:prstGeom>
        </p:spPr>
      </p:pic>
      <p:pic>
        <p:nvPicPr>
          <p:cNvPr id="12" name="图片 11" descr="pingjia">
            <a:extLst>
              <a:ext uri="{FF2B5EF4-FFF2-40B4-BE49-F238E27FC236}">
                <a16:creationId xmlns:a16="http://schemas.microsoft.com/office/drawing/2014/main" id="{D7A40BEE-846C-48D2-9549-911C7F60EA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1439" y="4961085"/>
            <a:ext cx="610870" cy="61087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703E5A3-5B58-4FEB-8EF4-003270AED847}"/>
              </a:ext>
            </a:extLst>
          </p:cNvPr>
          <p:cNvSpPr txBox="1"/>
          <p:nvPr/>
        </p:nvSpPr>
        <p:spPr>
          <a:xfrm>
            <a:off x="5696179" y="2608400"/>
            <a:ext cx="24656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400" b="1" dirty="0">
                <a:solidFill>
                  <a:srgbClr val="817269"/>
                </a:solidFill>
                <a:latin typeface="微软雅黑" panose="020B0503020204020204" charset="-122"/>
                <a:ea typeface="微软雅黑" panose="020B0503020204020204" charset="-122"/>
                <a:cs typeface="萝莉体 第二版" panose="02000500000000000000" pitchFamily="2" charset="-122"/>
              </a:rPr>
              <a:t>飞行比赛</a:t>
            </a:r>
            <a:endParaRPr lang="zh-CN" altLang="zh-CN" sz="2400" b="1" dirty="0">
              <a:solidFill>
                <a:srgbClr val="817269"/>
              </a:solidFill>
              <a:latin typeface="微软雅黑" panose="020B0503020204020204" charset="-122"/>
              <a:ea typeface="微软雅黑" panose="020B0503020204020204" charset="-122"/>
              <a:cs typeface="萝莉体 第二版" panose="02000500000000000000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E0FA64D-AEED-4F9D-99D7-9703098128C6}"/>
              </a:ext>
            </a:extLst>
          </p:cNvPr>
          <p:cNvSpPr txBox="1"/>
          <p:nvPr/>
        </p:nvSpPr>
        <p:spPr>
          <a:xfrm>
            <a:off x="5696178" y="3409135"/>
            <a:ext cx="353813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817269"/>
                </a:solidFill>
                <a:latin typeface="微软雅黑" panose="020B0503020204020204" charset="-122"/>
                <a:ea typeface="微软雅黑" panose="020B0503020204020204" charset="-122"/>
                <a:cs typeface="萝莉体 第二版" panose="02000500000000000000" pitchFamily="2" charset="-122"/>
              </a:rPr>
              <a:t>制定方案</a:t>
            </a:r>
            <a:endParaRPr lang="zh-CN" altLang="zh-CN" sz="2400" b="1" dirty="0">
              <a:solidFill>
                <a:srgbClr val="817269"/>
              </a:solidFill>
              <a:latin typeface="微软雅黑" panose="020B0503020204020204" charset="-122"/>
              <a:ea typeface="微软雅黑" panose="020B0503020204020204" charset="-122"/>
              <a:cs typeface="萝莉体 第二版" panose="02000500000000000000" pitchFamily="2" charset="-122"/>
            </a:endParaRPr>
          </a:p>
        </p:txBody>
      </p:sp>
      <p:pic>
        <p:nvPicPr>
          <p:cNvPr id="15" name="图片 14" descr="wurenji">
            <a:extLst>
              <a:ext uri="{FF2B5EF4-FFF2-40B4-BE49-F238E27FC236}">
                <a16:creationId xmlns:a16="http://schemas.microsoft.com/office/drawing/2014/main" id="{76F7ACCB-1400-41F0-944C-582535D32B68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lum bright="70000" contrast="-70000"/>
          </a:blip>
          <a:stretch>
            <a:fillRect/>
          </a:stretch>
        </p:blipFill>
        <p:spPr>
          <a:xfrm>
            <a:off x="4678909" y="3396445"/>
            <a:ext cx="455295" cy="45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1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0"/>
            <a:ext cx="12192000" cy="683338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8FF6DAF-EC8E-4A5D-B5D7-917991CE2B7A}"/>
              </a:ext>
            </a:extLst>
          </p:cNvPr>
          <p:cNvSpPr/>
          <p:nvPr/>
        </p:nvSpPr>
        <p:spPr>
          <a:xfrm>
            <a:off x="1591121" y="565743"/>
            <a:ext cx="289056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情景导入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4B7F29E-C9B2-414A-9E23-A2931191359B}"/>
              </a:ext>
            </a:extLst>
          </p:cNvPr>
          <p:cNvSpPr txBox="1"/>
          <p:nvPr/>
        </p:nvSpPr>
        <p:spPr>
          <a:xfrm>
            <a:off x="1438219" y="2134627"/>
            <a:ext cx="86086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6070" indent="266700" algn="just"/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同学们，我们学习了很多了飞行知识，也学习了无人机的基本飞行。今天，我们来做一个无人机飞行大挑战。</a:t>
            </a:r>
            <a:endParaRPr lang="zh-CN" altLang="zh-CN" sz="5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8" name="图片 7" descr="侧">
            <a:extLst>
              <a:ext uri="{FF2B5EF4-FFF2-40B4-BE49-F238E27FC236}">
                <a16:creationId xmlns:a16="http://schemas.microsoft.com/office/drawing/2014/main" id="{0854F171-BAB2-4D89-8E47-EC4C04FC06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835" t="27977" b="28825"/>
          <a:stretch>
            <a:fillRect/>
          </a:stretch>
        </p:blipFill>
        <p:spPr>
          <a:xfrm>
            <a:off x="4031326" y="3681325"/>
            <a:ext cx="3731907" cy="17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13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0"/>
            <a:ext cx="12192000" cy="683338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8FF6DAF-EC8E-4A5D-B5D7-917991CE2B7A}"/>
              </a:ext>
            </a:extLst>
          </p:cNvPr>
          <p:cNvSpPr/>
          <p:nvPr/>
        </p:nvSpPr>
        <p:spPr>
          <a:xfrm>
            <a:off x="1591122" y="565743"/>
            <a:ext cx="20249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活动一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9026D0A-A99A-4B8A-ADA5-AD9391CDDD88}"/>
              </a:ext>
            </a:extLst>
          </p:cNvPr>
          <p:cNvSpPr txBox="1"/>
          <p:nvPr/>
        </p:nvSpPr>
        <p:spPr>
          <a:xfrm>
            <a:off x="4083999" y="688853"/>
            <a:ext cx="3601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飞行比赛</a:t>
            </a:r>
          </a:p>
        </p:txBody>
      </p:sp>
      <p:pic>
        <p:nvPicPr>
          <p:cNvPr id="8" name="图片 7" descr="侧">
            <a:extLst>
              <a:ext uri="{FF2B5EF4-FFF2-40B4-BE49-F238E27FC236}">
                <a16:creationId xmlns:a16="http://schemas.microsoft.com/office/drawing/2014/main" id="{0854F171-BAB2-4D89-8E47-EC4C04FC06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835" t="27977" b="28825"/>
          <a:stretch>
            <a:fillRect/>
          </a:stretch>
        </p:blipFill>
        <p:spPr>
          <a:xfrm flipH="1">
            <a:off x="1983386" y="2709207"/>
            <a:ext cx="1240385" cy="60883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08A73F3-A0B1-4A02-86D1-A19C47F6D3C3}"/>
              </a:ext>
            </a:extLst>
          </p:cNvPr>
          <p:cNvSpPr txBox="1"/>
          <p:nvPr/>
        </p:nvSpPr>
        <p:spPr>
          <a:xfrm>
            <a:off x="1567582" y="1694179"/>
            <a:ext cx="5032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/>
            <a:r>
              <a:rPr lang="zh-CN" altLang="en-US" sz="32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无人机赛道</a:t>
            </a:r>
            <a:endParaRPr lang="zh-CN" altLang="zh-CN" sz="32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5B412C6-F300-47E6-80EF-877A1860C87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672435" y="1555890"/>
            <a:ext cx="5216632" cy="461325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3A510DC-42A0-4E6D-9140-220004D07B93}"/>
              </a:ext>
            </a:extLst>
          </p:cNvPr>
          <p:cNvSpPr txBox="1"/>
          <p:nvPr/>
        </p:nvSpPr>
        <p:spPr>
          <a:xfrm>
            <a:off x="1395481" y="3687169"/>
            <a:ext cx="27814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000" kern="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任务说明</a:t>
            </a:r>
            <a:r>
              <a:rPr lang="zh-CN" altLang="zh-CN" sz="20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：从起点出发（</a:t>
            </a:r>
            <a:r>
              <a:rPr lang="en-US" altLang="zh-CN" sz="20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10</a:t>
            </a:r>
            <a:r>
              <a:rPr lang="zh-CN" altLang="zh-CN" sz="20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分），绕</a:t>
            </a:r>
            <a:r>
              <a:rPr lang="en-US" altLang="zh-CN" sz="20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zh-CN" sz="20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0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zh-CN" sz="20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两点</a:t>
            </a:r>
            <a:r>
              <a:rPr lang="en-US" altLang="zh-CN" sz="20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360</a:t>
            </a:r>
            <a:r>
              <a:rPr lang="zh-CN" altLang="zh-CN" sz="20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度（各</a:t>
            </a:r>
            <a:r>
              <a:rPr lang="en-US" altLang="zh-CN" sz="20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40</a:t>
            </a:r>
            <a:r>
              <a:rPr lang="zh-CN" altLang="zh-CN" sz="20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分），回到终点降落（</a:t>
            </a:r>
            <a:r>
              <a:rPr lang="en-US" altLang="zh-CN" sz="20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10</a:t>
            </a:r>
            <a:r>
              <a:rPr lang="zh-CN" altLang="zh-CN" sz="20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分）。以完成项目记分，分数相同以时间短为胜。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19509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0"/>
            <a:ext cx="12192000" cy="683338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8FF6DAF-EC8E-4A5D-B5D7-917991CE2B7A}"/>
              </a:ext>
            </a:extLst>
          </p:cNvPr>
          <p:cNvSpPr/>
          <p:nvPr/>
        </p:nvSpPr>
        <p:spPr>
          <a:xfrm>
            <a:off x="1591122" y="565743"/>
            <a:ext cx="20249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活动二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9026D0A-A99A-4B8A-ADA5-AD9391CDDD88}"/>
              </a:ext>
            </a:extLst>
          </p:cNvPr>
          <p:cNvSpPr txBox="1"/>
          <p:nvPr/>
        </p:nvSpPr>
        <p:spPr>
          <a:xfrm>
            <a:off x="3700177" y="677902"/>
            <a:ext cx="3601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小组制定方案</a:t>
            </a:r>
          </a:p>
        </p:txBody>
      </p:sp>
      <p:pic>
        <p:nvPicPr>
          <p:cNvPr id="8" name="图片 7" descr="侧">
            <a:extLst>
              <a:ext uri="{FF2B5EF4-FFF2-40B4-BE49-F238E27FC236}">
                <a16:creationId xmlns:a16="http://schemas.microsoft.com/office/drawing/2014/main" id="{0854F171-BAB2-4D89-8E47-EC4C04FC06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835" t="27977" b="28825"/>
          <a:stretch>
            <a:fillRect/>
          </a:stretch>
        </p:blipFill>
        <p:spPr>
          <a:xfrm flipH="1">
            <a:off x="1833115" y="4826642"/>
            <a:ext cx="2049958" cy="100620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08A73F3-A0B1-4A02-86D1-A19C47F6D3C3}"/>
              </a:ext>
            </a:extLst>
          </p:cNvPr>
          <p:cNvSpPr txBox="1"/>
          <p:nvPr/>
        </p:nvSpPr>
        <p:spPr>
          <a:xfrm>
            <a:off x="1173930" y="2269913"/>
            <a:ext cx="36015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/>
            <a:r>
              <a:rPr lang="zh-CN" altLang="en-US" sz="32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z="32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32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人一小组，讨论小组飞行路线。</a:t>
            </a:r>
            <a:endParaRPr lang="zh-CN" altLang="zh-CN" sz="32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7089F22-54A8-444B-9BDC-2AD42DBCC16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950907" y="1522640"/>
            <a:ext cx="5039760" cy="465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46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0"/>
            <a:ext cx="12192000" cy="683338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8FF6DAF-EC8E-4A5D-B5D7-917991CE2B7A}"/>
              </a:ext>
            </a:extLst>
          </p:cNvPr>
          <p:cNvSpPr/>
          <p:nvPr/>
        </p:nvSpPr>
        <p:spPr>
          <a:xfrm>
            <a:off x="1591122" y="565743"/>
            <a:ext cx="20249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活动二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9026D0A-A99A-4B8A-ADA5-AD9391CDDD88}"/>
              </a:ext>
            </a:extLst>
          </p:cNvPr>
          <p:cNvSpPr txBox="1"/>
          <p:nvPr/>
        </p:nvSpPr>
        <p:spPr>
          <a:xfrm>
            <a:off x="3700177" y="677902"/>
            <a:ext cx="3601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小组制定方案</a:t>
            </a:r>
          </a:p>
        </p:txBody>
      </p:sp>
      <p:pic>
        <p:nvPicPr>
          <p:cNvPr id="8" name="图片 7" descr="侧">
            <a:extLst>
              <a:ext uri="{FF2B5EF4-FFF2-40B4-BE49-F238E27FC236}">
                <a16:creationId xmlns:a16="http://schemas.microsoft.com/office/drawing/2014/main" id="{0854F171-BAB2-4D89-8E47-EC4C04FC06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835" t="27977" b="28825"/>
          <a:stretch>
            <a:fillRect/>
          </a:stretch>
        </p:blipFill>
        <p:spPr>
          <a:xfrm flipH="1">
            <a:off x="1833115" y="4826642"/>
            <a:ext cx="2049958" cy="100620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08A73F3-A0B1-4A02-86D1-A19C47F6D3C3}"/>
              </a:ext>
            </a:extLst>
          </p:cNvPr>
          <p:cNvSpPr txBox="1"/>
          <p:nvPr/>
        </p:nvSpPr>
        <p:spPr>
          <a:xfrm>
            <a:off x="1173930" y="2269913"/>
            <a:ext cx="36015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/>
            <a:r>
              <a:rPr lang="zh-CN" altLang="en-US" sz="32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飞行中的问题：</a:t>
            </a:r>
            <a:endParaRPr lang="zh-CN" altLang="zh-CN" sz="32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3F3E27F-137E-4990-9612-39326F66924D}"/>
              </a:ext>
            </a:extLst>
          </p:cNvPr>
          <p:cNvSpPr txBox="1"/>
          <p:nvPr/>
        </p:nvSpPr>
        <p:spPr>
          <a:xfrm>
            <a:off x="5153264" y="2269913"/>
            <a:ext cx="51422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/>
            <a:r>
              <a:rPr lang="zh-CN" altLang="en-US" sz="32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z="32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32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、飞行路线怎么飞</a:t>
            </a:r>
            <a:endParaRPr lang="zh-CN" altLang="zh-CN" sz="32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A544F98-5B57-4D9E-88D9-1FC30E30710B}"/>
              </a:ext>
            </a:extLst>
          </p:cNvPr>
          <p:cNvSpPr txBox="1"/>
          <p:nvPr/>
        </p:nvSpPr>
        <p:spPr>
          <a:xfrm>
            <a:off x="5153263" y="3029062"/>
            <a:ext cx="51422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/>
            <a:r>
              <a:rPr lang="zh-CN" altLang="en-US" sz="32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z="32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32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、直线飞行速度过快，惯性很大。</a:t>
            </a:r>
            <a:endParaRPr lang="zh-CN" altLang="zh-CN" sz="32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DC59C2E-0317-4C89-AA68-8B6C1919666A}"/>
              </a:ext>
            </a:extLst>
          </p:cNvPr>
          <p:cNvSpPr txBox="1"/>
          <p:nvPr/>
        </p:nvSpPr>
        <p:spPr>
          <a:xfrm>
            <a:off x="5216682" y="4106280"/>
            <a:ext cx="51422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/>
            <a:r>
              <a:rPr lang="zh-CN" altLang="en-US" sz="32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z="32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32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、实际飞行中会有误差。</a:t>
            </a:r>
            <a:endParaRPr lang="zh-CN" altLang="zh-CN" sz="32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2030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0"/>
            <a:ext cx="12192000" cy="683338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8FF6DAF-EC8E-4A5D-B5D7-917991CE2B7A}"/>
              </a:ext>
            </a:extLst>
          </p:cNvPr>
          <p:cNvSpPr/>
          <p:nvPr/>
        </p:nvSpPr>
        <p:spPr>
          <a:xfrm>
            <a:off x="1591122" y="565743"/>
            <a:ext cx="20249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活动三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9026D0A-A99A-4B8A-ADA5-AD9391CDDD88}"/>
              </a:ext>
            </a:extLst>
          </p:cNvPr>
          <p:cNvSpPr txBox="1"/>
          <p:nvPr/>
        </p:nvSpPr>
        <p:spPr>
          <a:xfrm>
            <a:off x="4083999" y="688853"/>
            <a:ext cx="3601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优化线路</a:t>
            </a:r>
          </a:p>
        </p:txBody>
      </p:sp>
      <p:pic>
        <p:nvPicPr>
          <p:cNvPr id="8" name="图片 7" descr="侧">
            <a:extLst>
              <a:ext uri="{FF2B5EF4-FFF2-40B4-BE49-F238E27FC236}">
                <a16:creationId xmlns:a16="http://schemas.microsoft.com/office/drawing/2014/main" id="{0854F171-BAB2-4D89-8E47-EC4C04FC06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835" t="27977" b="28825"/>
          <a:stretch>
            <a:fillRect/>
          </a:stretch>
        </p:blipFill>
        <p:spPr>
          <a:xfrm>
            <a:off x="6914082" y="2556566"/>
            <a:ext cx="2470970" cy="160297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EFA352A-7A9F-48AF-AA21-078A70015CA1}"/>
              </a:ext>
            </a:extLst>
          </p:cNvPr>
          <p:cNvSpPr txBox="1"/>
          <p:nvPr/>
        </p:nvSpPr>
        <p:spPr>
          <a:xfrm>
            <a:off x="1873251" y="2051859"/>
            <a:ext cx="2169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1</a:t>
            </a:r>
            <a:r>
              <a:rPr lang="zh-CN" altLang="en-US" sz="2800" dirty="0"/>
              <a:t>、飞行线路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E9F7AC6-E347-48BA-BCE5-8C4B4EFDEA65}"/>
              </a:ext>
            </a:extLst>
          </p:cNvPr>
          <p:cNvSpPr txBox="1"/>
          <p:nvPr/>
        </p:nvSpPr>
        <p:spPr>
          <a:xfrm>
            <a:off x="1873251" y="3059668"/>
            <a:ext cx="2169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2</a:t>
            </a:r>
            <a:r>
              <a:rPr lang="zh-CN" altLang="en-US" sz="2800" dirty="0"/>
              <a:t>、飞行方法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36E0732-9861-4866-B608-7E9A972F4079}"/>
              </a:ext>
            </a:extLst>
          </p:cNvPr>
          <p:cNvSpPr txBox="1"/>
          <p:nvPr/>
        </p:nvSpPr>
        <p:spPr>
          <a:xfrm>
            <a:off x="1873251" y="4159545"/>
            <a:ext cx="2169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3</a:t>
            </a:r>
            <a:r>
              <a:rPr lang="zh-CN" altLang="en-US" sz="2800" dirty="0"/>
              <a:t>、飞行速度</a:t>
            </a:r>
          </a:p>
        </p:txBody>
      </p:sp>
    </p:spTree>
    <p:extLst>
      <p:ext uri="{BB962C8B-B14F-4D97-AF65-F5344CB8AC3E}">
        <p14:creationId xmlns:p14="http://schemas.microsoft.com/office/powerpoint/2010/main" val="1981338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0"/>
            <a:ext cx="12192000" cy="683338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8FF6DAF-EC8E-4A5D-B5D7-917991CE2B7A}"/>
              </a:ext>
            </a:extLst>
          </p:cNvPr>
          <p:cNvSpPr/>
          <p:nvPr/>
        </p:nvSpPr>
        <p:spPr>
          <a:xfrm>
            <a:off x="1591122" y="565743"/>
            <a:ext cx="20249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活动三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9026D0A-A99A-4B8A-ADA5-AD9391CDDD88}"/>
              </a:ext>
            </a:extLst>
          </p:cNvPr>
          <p:cNvSpPr txBox="1"/>
          <p:nvPr/>
        </p:nvSpPr>
        <p:spPr>
          <a:xfrm>
            <a:off x="4083999" y="688853"/>
            <a:ext cx="3601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优化线路</a:t>
            </a:r>
          </a:p>
        </p:txBody>
      </p:sp>
      <p:pic>
        <p:nvPicPr>
          <p:cNvPr id="8" name="图片 7" descr="侧">
            <a:extLst>
              <a:ext uri="{FF2B5EF4-FFF2-40B4-BE49-F238E27FC236}">
                <a16:creationId xmlns:a16="http://schemas.microsoft.com/office/drawing/2014/main" id="{0854F171-BAB2-4D89-8E47-EC4C04FC06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835" t="27977" b="28825"/>
          <a:stretch>
            <a:fillRect/>
          </a:stretch>
        </p:blipFill>
        <p:spPr>
          <a:xfrm>
            <a:off x="6914082" y="2556566"/>
            <a:ext cx="2470970" cy="160297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EFA352A-7A9F-48AF-AA21-078A70015CA1}"/>
              </a:ext>
            </a:extLst>
          </p:cNvPr>
          <p:cNvSpPr txBox="1"/>
          <p:nvPr/>
        </p:nvSpPr>
        <p:spPr>
          <a:xfrm>
            <a:off x="1873251" y="2051859"/>
            <a:ext cx="2169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1</a:t>
            </a:r>
            <a:r>
              <a:rPr lang="zh-CN" altLang="en-US" sz="2800" dirty="0"/>
              <a:t>、飞行线路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E9F7AC6-E347-48BA-BCE5-8C4B4EFDEA65}"/>
              </a:ext>
            </a:extLst>
          </p:cNvPr>
          <p:cNvSpPr txBox="1"/>
          <p:nvPr/>
        </p:nvSpPr>
        <p:spPr>
          <a:xfrm>
            <a:off x="1873251" y="3059668"/>
            <a:ext cx="2169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2</a:t>
            </a:r>
            <a:r>
              <a:rPr lang="zh-CN" altLang="en-US" sz="2800" dirty="0"/>
              <a:t>、飞行方法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36E0732-9861-4866-B608-7E9A972F4079}"/>
              </a:ext>
            </a:extLst>
          </p:cNvPr>
          <p:cNvSpPr txBox="1"/>
          <p:nvPr/>
        </p:nvSpPr>
        <p:spPr>
          <a:xfrm>
            <a:off x="1873251" y="4159545"/>
            <a:ext cx="2169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3</a:t>
            </a:r>
            <a:r>
              <a:rPr lang="zh-CN" altLang="en-US" sz="2800" dirty="0"/>
              <a:t>、飞行速度</a:t>
            </a:r>
          </a:p>
        </p:txBody>
      </p:sp>
    </p:spTree>
    <p:extLst>
      <p:ext uri="{BB962C8B-B14F-4D97-AF65-F5344CB8AC3E}">
        <p14:creationId xmlns:p14="http://schemas.microsoft.com/office/powerpoint/2010/main" val="1800297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95" y="23598"/>
            <a:ext cx="12192000" cy="683338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8FF6DAF-EC8E-4A5D-B5D7-917991CE2B7A}"/>
              </a:ext>
            </a:extLst>
          </p:cNvPr>
          <p:cNvSpPr/>
          <p:nvPr/>
        </p:nvSpPr>
        <p:spPr>
          <a:xfrm>
            <a:off x="1591122" y="565743"/>
            <a:ext cx="20249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活动三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9026D0A-A99A-4B8A-ADA5-AD9391CDDD88}"/>
              </a:ext>
            </a:extLst>
          </p:cNvPr>
          <p:cNvSpPr txBox="1"/>
          <p:nvPr/>
        </p:nvSpPr>
        <p:spPr>
          <a:xfrm>
            <a:off x="4083999" y="688853"/>
            <a:ext cx="3050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优化路线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7DE3123-D13C-406C-97A6-EABDCEC5DB15}"/>
              </a:ext>
            </a:extLst>
          </p:cNvPr>
          <p:cNvSpPr txBox="1"/>
          <p:nvPr/>
        </p:nvSpPr>
        <p:spPr>
          <a:xfrm>
            <a:off x="1873955" y="1723156"/>
            <a:ext cx="35898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/>
              <a:t>小组合作 思考程序流程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66CECC6A-00DD-441E-A338-46D608E755CB}"/>
              </a:ext>
            </a:extLst>
          </p:cNvPr>
          <p:cNvSpPr/>
          <p:nvPr/>
        </p:nvSpPr>
        <p:spPr>
          <a:xfrm>
            <a:off x="2212622" y="2401955"/>
            <a:ext cx="1403414" cy="4616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D8C7E1C-2F2C-464D-AB5F-CB711B53021A}"/>
              </a:ext>
            </a:extLst>
          </p:cNvPr>
          <p:cNvSpPr/>
          <p:nvPr/>
        </p:nvSpPr>
        <p:spPr>
          <a:xfrm>
            <a:off x="2212622" y="3159408"/>
            <a:ext cx="1403414" cy="595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EA75032-88B4-4891-ACAC-1E93B7FDF596}"/>
              </a:ext>
            </a:extLst>
          </p:cNvPr>
          <p:cNvSpPr txBox="1"/>
          <p:nvPr/>
        </p:nvSpPr>
        <p:spPr>
          <a:xfrm>
            <a:off x="2591163" y="246417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开始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FAC5895-F939-40E9-BC32-D7D1F1D0E0D6}"/>
              </a:ext>
            </a:extLst>
          </p:cNvPr>
          <p:cNvSpPr/>
          <p:nvPr/>
        </p:nvSpPr>
        <p:spPr>
          <a:xfrm>
            <a:off x="2212622" y="4037370"/>
            <a:ext cx="1403414" cy="595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059ACF75-3F65-4D32-B0DA-FE32BFC467CE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2914329" y="2863620"/>
            <a:ext cx="0" cy="295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68F182B9-03D5-4B8E-94A9-556A8783ECAC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2914329" y="3754897"/>
            <a:ext cx="0" cy="282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C516B72B-9761-4ECC-AFD1-64A3D26DBD78}"/>
              </a:ext>
            </a:extLst>
          </p:cNvPr>
          <p:cNvSpPr/>
          <p:nvPr/>
        </p:nvSpPr>
        <p:spPr>
          <a:xfrm>
            <a:off x="2212622" y="4933705"/>
            <a:ext cx="1403414" cy="595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76991EB5-D5C4-4745-84C5-E6A24E3C4FDE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2914329" y="4651232"/>
            <a:ext cx="0" cy="282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726F71E4-C785-498A-A96C-028B680C9892}"/>
              </a:ext>
            </a:extLst>
          </p:cNvPr>
          <p:cNvSpPr/>
          <p:nvPr/>
        </p:nvSpPr>
        <p:spPr>
          <a:xfrm>
            <a:off x="2212621" y="5836597"/>
            <a:ext cx="1403414" cy="4616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1659803D-B3A8-4C6E-AAD9-02C16EC0F530}"/>
              </a:ext>
            </a:extLst>
          </p:cNvPr>
          <p:cNvCxnSpPr>
            <a:cxnSpLocks/>
          </p:cNvCxnSpPr>
          <p:nvPr/>
        </p:nvCxnSpPr>
        <p:spPr>
          <a:xfrm>
            <a:off x="2906928" y="5531597"/>
            <a:ext cx="0" cy="282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62FE7428-7313-4855-B9D8-4A790966B7FC}"/>
              </a:ext>
            </a:extLst>
          </p:cNvPr>
          <p:cNvSpPr txBox="1"/>
          <p:nvPr/>
        </p:nvSpPr>
        <p:spPr>
          <a:xfrm>
            <a:off x="2618915" y="587966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结束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927590F1-7151-4D3F-B142-D0219A22CC05}"/>
              </a:ext>
            </a:extLst>
          </p:cNvPr>
          <p:cNvSpPr txBox="1"/>
          <p:nvPr/>
        </p:nvSpPr>
        <p:spPr>
          <a:xfrm>
            <a:off x="2583762" y="329441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起飞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E143A325-963F-426F-925E-40C37B4D5A1F}"/>
              </a:ext>
            </a:extLst>
          </p:cNvPr>
          <p:cNvSpPr txBox="1"/>
          <p:nvPr/>
        </p:nvSpPr>
        <p:spPr>
          <a:xfrm>
            <a:off x="2428120" y="414592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绕杆飞行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02374965-1E7F-4210-8BBE-6412EF2FD38C}"/>
              </a:ext>
            </a:extLst>
          </p:cNvPr>
          <p:cNvSpPr txBox="1"/>
          <p:nvPr/>
        </p:nvSpPr>
        <p:spPr>
          <a:xfrm>
            <a:off x="2563587" y="505644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降落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AE86450-3A76-4F82-82BF-1FF2FBB70E11}"/>
              </a:ext>
            </a:extLst>
          </p:cNvPr>
          <p:cNvSpPr txBox="1"/>
          <p:nvPr/>
        </p:nvSpPr>
        <p:spPr>
          <a:xfrm>
            <a:off x="4699836" y="3159408"/>
            <a:ext cx="56891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6070" indent="266700"/>
            <a:r>
              <a: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     在飞行代码编写中，要考虑实际生活中的飞行误差和飞行的实际情况。</a:t>
            </a:r>
            <a:endParaRPr lang="zh-CN" altLang="zh-CN" sz="28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5475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604</Words>
  <Application>Microsoft Office PowerPoint</Application>
  <PresentationFormat>宽屏</PresentationFormat>
  <Paragraphs>181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等线</vt:lpstr>
      <vt:lpstr>等线 Light</vt:lpstr>
      <vt:lpstr>隶书</vt:lpstr>
      <vt:lpstr>宋体</vt:lpstr>
      <vt:lpstr>微软雅黑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重楼 小庄</dc:creator>
  <cp:lastModifiedBy>重楼 小庄</cp:lastModifiedBy>
  <cp:revision>51</cp:revision>
  <dcterms:created xsi:type="dcterms:W3CDTF">2020-12-28T02:32:20Z</dcterms:created>
  <dcterms:modified xsi:type="dcterms:W3CDTF">2021-01-09T08:04:29Z</dcterms:modified>
</cp:coreProperties>
</file>