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2" r:id="rId4"/>
    <p:sldId id="296" r:id="rId5"/>
    <p:sldId id="291" r:id="rId6"/>
    <p:sldId id="297" r:id="rId7"/>
    <p:sldId id="298" r:id="rId8"/>
    <p:sldId id="302" r:id="rId9"/>
    <p:sldId id="303" r:id="rId10"/>
    <p:sldId id="300" r:id="rId11"/>
    <p:sldId id="301" r:id="rId12"/>
    <p:sldId id="268" r:id="rId13"/>
    <p:sldId id="280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6E466-558A-46E6-A4B0-37008C5DA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68F5E4-7E14-4441-B3E8-95DD946B0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BCF639-DE2A-4031-B76D-77EE788F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6EE47-3EBF-4FB6-8DA3-3270BC5F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B38FE8-0F8E-4BE2-BE65-C3218BFB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78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504CA7-16EB-45FF-8D6E-BEEA4D5B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3C9DC3F-6C64-4FDB-B512-D5C1FEF7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F5732C-9D8B-4F11-BF72-C6306026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49FFD6-4CD5-4FBE-8FF1-343E8F5A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C3368-95F7-4760-ADE6-67F6A07F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50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3D0B68-EEE1-4A00-857D-6B75C55F6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666BD1-B954-46DC-AAF5-317513011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BFEAA8-AEC4-4016-AB32-32609D34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378739-FDAA-4E1F-A885-075D58BA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9E5F7E-AF68-47D1-BAE4-9FA2081B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44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A2FDD-C2A5-403C-917B-DAA20B27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46312D-8107-4726-B5A6-7D9611569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B14129-B55C-4E36-BE3A-98186EA2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C995E5-E3AB-4F00-949B-AFD71F72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DBE994-4046-45D6-AFEA-7024C50B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3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E89881-8418-4746-9AFD-4CD4EA04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4E484B-789A-46F9-BC2B-130201F0E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B52980-E68F-416E-9C7A-590C0467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ECAB3B-5E17-417B-BEA4-82D073BE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AB2FE7-937D-47C3-AFE7-FA2BA1D5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11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B229D-04C8-48A2-8546-25183410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C7D097-83CD-486B-8D6C-8A19BE7E8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213A83-AF7B-4D05-8374-BE92EBEB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B72A5A-7852-4436-AE83-6A1F8654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9A5E06-6502-4517-932B-13157050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D31CB5-EB06-4AEB-A7E6-BAFA4C5B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8C95A5-0D11-4C19-A504-438C6ABB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96DCEA-F307-4527-8890-BD1CDF64C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C8C136-0E42-40EC-8806-8F2259F44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8C4B39-888B-4C94-8628-4B93D6359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409271-8D5D-4E06-88C7-DC16A142C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F492FD6-7803-4CB0-806A-3B4F0DE5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75C754A-52A4-4D6A-B7F0-CD5B1611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1F318E-E47D-4D13-BA9A-954F857E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95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10898D-2558-48AA-BAD2-328C6A14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2739BC-C2DE-4BA0-B8AA-155F8F92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5B27533-CED5-4D3E-A423-E75FE033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45A222-C52D-4A1E-BD7F-2B0E71DC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57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B6328F5-0869-450D-8D53-B9F8380C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D1D794-4EA0-41C5-BBBA-B90EFD75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44E934-F5F9-4684-B741-C9A95D0E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2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DC9B2C-91F5-4DAA-BF5C-04D1F7A9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E2B66B-DD7F-449E-AE9A-B183835D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9CAAB3-41E8-4A8E-81CA-D48ED367D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1DFA53-A000-44DD-AAB2-954159A7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19E250-3F72-4758-B04E-5C5489DB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978670-8792-4BCE-B6E9-7C3AEAFC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98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4ED27-73F7-4F57-B99E-DBAC61CC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E923F9-0732-4797-83D7-EBE946DDA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6F3926-7730-405E-B3D8-4815006CE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C3447E-8047-45C8-AFA0-5247F0F3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1B7E42-E447-4D96-8795-458B298F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8736CB-0A1E-4A61-A579-265C59C5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39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116BD4-19BE-43CE-943D-80BE2FAA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8A4669-DDEA-4786-821D-B8B9DD8DF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1A827-2281-4F45-9909-D93A51420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FEDB82-1320-4154-B026-9F8B0C054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20F889-3600-45D7-8BD0-7B380299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8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D9C27BB-D797-406E-A2D0-4E4967211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01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A88CBB-42F7-45C6-A3C0-DEB7E00040CE}"/>
              </a:ext>
            </a:extLst>
          </p:cNvPr>
          <p:cNvSpPr/>
          <p:nvPr/>
        </p:nvSpPr>
        <p:spPr>
          <a:xfrm>
            <a:off x="2360514" y="2208799"/>
            <a:ext cx="71384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空中机器人创意制造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CEDBF8-3BB9-42BA-B090-A052D1418A0B}"/>
              </a:ext>
            </a:extLst>
          </p:cNvPr>
          <p:cNvSpPr/>
          <p:nvPr/>
        </p:nvSpPr>
        <p:spPr>
          <a:xfrm>
            <a:off x="3515244" y="3971790"/>
            <a:ext cx="49952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第四课 飞行任务一</a:t>
            </a:r>
            <a:endParaRPr lang="en-US" altLang="zh-CN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快乐邮递员</a:t>
            </a:r>
          </a:p>
        </p:txBody>
      </p:sp>
    </p:spTree>
    <p:extLst>
      <p:ext uri="{BB962C8B-B14F-4D97-AF65-F5344CB8AC3E}">
        <p14:creationId xmlns:p14="http://schemas.microsoft.com/office/powerpoint/2010/main" val="226578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84" y="12309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05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无人机转弯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2D205B-EFDD-49D6-8998-4A0139198A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29337" y="1791759"/>
            <a:ext cx="3310396" cy="40333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3D108F-7928-472E-A32A-7292F4EF46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19" y="1791759"/>
            <a:ext cx="3613148" cy="42026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7BF7B9A-EA6E-428C-A367-C5FA5469DBFF}"/>
              </a:ext>
            </a:extLst>
          </p:cNvPr>
          <p:cNvSpPr txBox="1"/>
          <p:nvPr/>
        </p:nvSpPr>
        <p:spPr>
          <a:xfrm>
            <a:off x="1783644" y="59944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向右飞代码图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289BC38-68ED-4FEA-9C38-87DB107F1B85}"/>
              </a:ext>
            </a:extLst>
          </p:cNvPr>
          <p:cNvSpPr txBox="1"/>
          <p:nvPr/>
        </p:nvSpPr>
        <p:spPr>
          <a:xfrm>
            <a:off x="6293204" y="5984481"/>
            <a:ext cx="2562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顺时针旋转代码图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689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84" y="12309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活动四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05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优化调整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CE2B60-230F-4DB5-B063-8E0466012AD0}"/>
              </a:ext>
            </a:extLst>
          </p:cNvPr>
          <p:cNvSpPr txBox="1"/>
          <p:nvPr/>
        </p:nvSpPr>
        <p:spPr>
          <a:xfrm>
            <a:off x="2603579" y="3320996"/>
            <a:ext cx="76087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44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小组合作完成，任务并演示</a:t>
            </a:r>
            <a:r>
              <a:rPr lang="zh-CN" altLang="en-US" sz="44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20169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0F947DB-2C22-4D33-B89C-E4BC38DFC94B}"/>
              </a:ext>
            </a:extLst>
          </p:cNvPr>
          <p:cNvSpPr/>
          <p:nvPr/>
        </p:nvSpPr>
        <p:spPr>
          <a:xfrm>
            <a:off x="1731015" y="677518"/>
            <a:ext cx="1313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总结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7BB92F-2E33-494D-88E5-68BF8B7183D9}"/>
              </a:ext>
            </a:extLst>
          </p:cNvPr>
          <p:cNvSpPr txBox="1"/>
          <p:nvPr/>
        </p:nvSpPr>
        <p:spPr>
          <a:xfrm>
            <a:off x="2856090" y="1984992"/>
            <a:ext cx="61863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ctr"/>
            <a:r>
              <a:rPr lang="zh-CN" altLang="zh-CN" sz="36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飞行任务一 快乐邮递员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endParaRPr lang="zh-CN" altLang="zh-CN" sz="54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 algn="ctr"/>
            <a:r>
              <a:rPr lang="zh-CN" altLang="zh-CN" sz="36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飞行准备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04800" algn="ctr"/>
            <a:r>
              <a:rPr lang="zh-CN" altLang="zh-CN" sz="36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无人机直线飞行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04800" algn="ctr"/>
            <a:r>
              <a:rPr lang="zh-CN" altLang="zh-CN" sz="36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无人机转弯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527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985F42-47EF-43B7-8A03-7FAB68B35738}"/>
              </a:ext>
            </a:extLst>
          </p:cNvPr>
          <p:cNvSpPr/>
          <p:nvPr/>
        </p:nvSpPr>
        <p:spPr>
          <a:xfrm>
            <a:off x="1934212" y="583448"/>
            <a:ext cx="1313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拓展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0A6D4A-204A-46F1-9E76-57FE0E3B999B}"/>
              </a:ext>
            </a:extLst>
          </p:cNvPr>
          <p:cNvSpPr txBox="1"/>
          <p:nvPr/>
        </p:nvSpPr>
        <p:spPr>
          <a:xfrm>
            <a:off x="1691244" y="2332054"/>
            <a:ext cx="7873670" cy="1476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266700" algn="just">
              <a:lnSpc>
                <a:spcPct val="150000"/>
              </a:lnSpc>
            </a:pPr>
            <a:r>
              <a:rPr lang="en-US" altLang="zh-CN" sz="32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32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设计自己的复杂的送货路线。尝试编写飞行代码</a:t>
            </a:r>
            <a:r>
              <a:rPr lang="zh-CN" altLang="en-US" sz="32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5400" b="1" kern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DA273B-F513-468F-B36C-6A576C2D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472" y="4525946"/>
            <a:ext cx="2084518" cy="13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EB5214-652C-4EFB-A1AF-C51D3BDC36FA}"/>
              </a:ext>
            </a:extLst>
          </p:cNvPr>
          <p:cNvSpPr txBox="1"/>
          <p:nvPr/>
        </p:nvSpPr>
        <p:spPr>
          <a:xfrm>
            <a:off x="1685822" y="725269"/>
            <a:ext cx="155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小组评价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400" b="1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A5A405E-1591-4C01-B24E-319BB331D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54141"/>
              </p:ext>
            </p:extLst>
          </p:nvPr>
        </p:nvGraphicFramePr>
        <p:xfrm>
          <a:off x="1399822" y="1556266"/>
          <a:ext cx="8873066" cy="4415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8534">
                  <a:extLst>
                    <a:ext uri="{9D8B030D-6E8A-4147-A177-3AD203B41FA5}">
                      <a16:colId xmlns:a16="http://schemas.microsoft.com/office/drawing/2014/main" val="2750939038"/>
                    </a:ext>
                  </a:extLst>
                </a:gridCol>
                <a:gridCol w="1907822">
                  <a:extLst>
                    <a:ext uri="{9D8B030D-6E8A-4147-A177-3AD203B41FA5}">
                      <a16:colId xmlns:a16="http://schemas.microsoft.com/office/drawing/2014/main" val="608015225"/>
                    </a:ext>
                  </a:extLst>
                </a:gridCol>
                <a:gridCol w="1298222">
                  <a:extLst>
                    <a:ext uri="{9D8B030D-6E8A-4147-A177-3AD203B41FA5}">
                      <a16:colId xmlns:a16="http://schemas.microsoft.com/office/drawing/2014/main" val="2519645892"/>
                    </a:ext>
                  </a:extLst>
                </a:gridCol>
                <a:gridCol w="1403228">
                  <a:extLst>
                    <a:ext uri="{9D8B030D-6E8A-4147-A177-3AD203B41FA5}">
                      <a16:colId xmlns:a16="http://schemas.microsoft.com/office/drawing/2014/main" val="1939035614"/>
                    </a:ext>
                  </a:extLst>
                </a:gridCol>
                <a:gridCol w="1491317">
                  <a:extLst>
                    <a:ext uri="{9D8B030D-6E8A-4147-A177-3AD203B41FA5}">
                      <a16:colId xmlns:a16="http://schemas.microsoft.com/office/drawing/2014/main" val="1261247763"/>
                    </a:ext>
                  </a:extLst>
                </a:gridCol>
                <a:gridCol w="1383943">
                  <a:extLst>
                    <a:ext uri="{9D8B030D-6E8A-4147-A177-3AD203B41FA5}">
                      <a16:colId xmlns:a16="http://schemas.microsoft.com/office/drawing/2014/main" val="1524112372"/>
                    </a:ext>
                  </a:extLst>
                </a:gridCol>
              </a:tblGrid>
              <a:tr h="294370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主题：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第四课 飞行任务一 快乐邮递员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46463"/>
                  </a:ext>
                </a:extLst>
              </a:tr>
              <a:tr h="294370">
                <a:tc>
                  <a:txBody>
                    <a:bodyPr/>
                    <a:lstStyle/>
                    <a:p>
                      <a:pPr indent="125730" algn="just"/>
                      <a:r>
                        <a:rPr lang="zh-CN" sz="1600" kern="100">
                          <a:effectLst/>
                        </a:rPr>
                        <a:t>小队名称：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zh-CN" sz="1600" kern="100">
                          <a:effectLst/>
                        </a:rPr>
                        <a:t>姓名：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296318"/>
                  </a:ext>
                </a:extLst>
              </a:tr>
              <a:tr h="883111">
                <a:tc>
                  <a:txBody>
                    <a:bodyPr/>
                    <a:lstStyle/>
                    <a:p>
                      <a:pPr indent="125730" algn="just"/>
                      <a:r>
                        <a:rPr lang="zh-CN" sz="1600" kern="100">
                          <a:effectLst/>
                        </a:rPr>
                        <a:t>成绩内容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100">
                          <a:effectLst/>
                        </a:rPr>
                        <a:t>自己评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100">
                          <a:effectLst/>
                        </a:rPr>
                        <a:t>同学评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100">
                          <a:effectLst/>
                        </a:rPr>
                        <a:t>老师评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100">
                          <a:effectLst/>
                        </a:rPr>
                        <a:t>综合评价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168377"/>
                  </a:ext>
                </a:extLst>
              </a:tr>
              <a:tr h="1177481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合作</a:t>
                      </a:r>
                      <a:endParaRPr lang="zh-CN" sz="2000" kern="100">
                        <a:effectLst/>
                      </a:endParaRPr>
                    </a:p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程度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 dirty="0">
                          <a:effectLst/>
                        </a:rPr>
                        <a:t>小组成员友好配合，互相帮助在合作活动中，能做好自己那部分。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1166589"/>
                  </a:ext>
                </a:extLst>
              </a:tr>
              <a:tr h="883111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参与</a:t>
                      </a:r>
                      <a:endParaRPr lang="zh-CN" sz="2000" kern="100">
                        <a:effectLst/>
                      </a:endParaRPr>
                    </a:p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态度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活动过程自始至终认真参与活动</a:t>
                      </a:r>
                      <a:r>
                        <a:rPr lang="en-US" sz="1600" kern="100">
                          <a:effectLst/>
                        </a:rPr>
                        <a:t>,</a:t>
                      </a:r>
                      <a:r>
                        <a:rPr lang="zh-CN" sz="1600" kern="100">
                          <a:effectLst/>
                        </a:rPr>
                        <a:t>整个过程非常感兴趣。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6066210"/>
                  </a:ext>
                </a:extLst>
              </a:tr>
              <a:tr h="883111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合作</a:t>
                      </a:r>
                      <a:endParaRPr lang="zh-CN" sz="2000" kern="100">
                        <a:effectLst/>
                      </a:endParaRPr>
                    </a:p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效果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认真完成作品，并在制作过程中提出改进或创新建议。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 dirty="0">
                          <a:effectLst/>
                        </a:rPr>
                        <a:t>☆☆☆☆☆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7263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0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B40F907-F308-441E-8E54-F361F8626023}"/>
              </a:ext>
            </a:extLst>
          </p:cNvPr>
          <p:cNvSpPr txBox="1"/>
          <p:nvPr/>
        </p:nvSpPr>
        <p:spPr>
          <a:xfrm>
            <a:off x="1690254" y="624021"/>
            <a:ext cx="1925783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活动评价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A5D9060-2A1B-4248-B04F-71A8C3558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805140"/>
              </p:ext>
            </p:extLst>
          </p:nvPr>
        </p:nvGraphicFramePr>
        <p:xfrm>
          <a:off x="1044610" y="1475687"/>
          <a:ext cx="9770147" cy="4703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657">
                  <a:extLst>
                    <a:ext uri="{9D8B030D-6E8A-4147-A177-3AD203B41FA5}">
                      <a16:colId xmlns:a16="http://schemas.microsoft.com/office/drawing/2014/main" val="4270076530"/>
                    </a:ext>
                  </a:extLst>
                </a:gridCol>
                <a:gridCol w="2942059">
                  <a:extLst>
                    <a:ext uri="{9D8B030D-6E8A-4147-A177-3AD203B41FA5}">
                      <a16:colId xmlns:a16="http://schemas.microsoft.com/office/drawing/2014/main" val="3066516401"/>
                    </a:ext>
                  </a:extLst>
                </a:gridCol>
                <a:gridCol w="1046538">
                  <a:extLst>
                    <a:ext uri="{9D8B030D-6E8A-4147-A177-3AD203B41FA5}">
                      <a16:colId xmlns:a16="http://schemas.microsoft.com/office/drawing/2014/main" val="2143089492"/>
                    </a:ext>
                  </a:extLst>
                </a:gridCol>
                <a:gridCol w="1046538">
                  <a:extLst>
                    <a:ext uri="{9D8B030D-6E8A-4147-A177-3AD203B41FA5}">
                      <a16:colId xmlns:a16="http://schemas.microsoft.com/office/drawing/2014/main" val="2947634193"/>
                    </a:ext>
                  </a:extLst>
                </a:gridCol>
                <a:gridCol w="1047593">
                  <a:extLst>
                    <a:ext uri="{9D8B030D-6E8A-4147-A177-3AD203B41FA5}">
                      <a16:colId xmlns:a16="http://schemas.microsoft.com/office/drawing/2014/main" val="2306593487"/>
                    </a:ext>
                  </a:extLst>
                </a:gridCol>
                <a:gridCol w="1129881">
                  <a:extLst>
                    <a:ext uri="{9D8B030D-6E8A-4147-A177-3AD203B41FA5}">
                      <a16:colId xmlns:a16="http://schemas.microsoft.com/office/drawing/2014/main" val="3355268143"/>
                    </a:ext>
                  </a:extLst>
                </a:gridCol>
                <a:gridCol w="1129881">
                  <a:extLst>
                    <a:ext uri="{9D8B030D-6E8A-4147-A177-3AD203B41FA5}">
                      <a16:colId xmlns:a16="http://schemas.microsoft.com/office/drawing/2014/main" val="3399321843"/>
                    </a:ext>
                  </a:extLst>
                </a:gridCol>
              </a:tblGrid>
              <a:tr h="201374"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活动课程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27000" algn="l"/>
                      <a:r>
                        <a:rPr lang="zh-CN" sz="1400" kern="100">
                          <a:effectLst/>
                        </a:rPr>
                        <a:t>第四课 飞行任务一 快乐邮递员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400" kern="100">
                          <a:effectLst/>
                        </a:rPr>
                        <a:t>总评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069084"/>
                  </a:ext>
                </a:extLst>
              </a:tr>
              <a:tr h="201374">
                <a:tc>
                  <a:txBody>
                    <a:bodyPr/>
                    <a:lstStyle/>
                    <a:p>
                      <a:pPr indent="127000" algn="l"/>
                      <a:r>
                        <a:rPr lang="zh-CN" sz="1400" kern="100">
                          <a:effectLst/>
                        </a:rPr>
                        <a:t>小组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27000" algn="l"/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400" kern="100">
                          <a:effectLst/>
                        </a:rPr>
                        <a:t>姓名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673183"/>
                  </a:ext>
                </a:extLst>
              </a:tr>
              <a:tr h="201374"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评价等级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非常好，较好，一般，需努力 建议：也可以用星级表示★★★★★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463692"/>
                  </a:ext>
                </a:extLst>
              </a:tr>
              <a:tr h="201374"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评价要素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预期目标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自己评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小组评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老师评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综合评价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397943"/>
                  </a:ext>
                </a:extLst>
              </a:tr>
              <a:tr h="402748">
                <a:tc rowSpan="2"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我能完成 </a:t>
                      </a:r>
                      <a:endParaRPr lang="zh-CN" sz="1800" kern="100">
                        <a:effectLst/>
                      </a:endParaRPr>
                    </a:p>
                    <a:p>
                      <a:pPr algn="l"/>
                      <a:r>
                        <a:rPr lang="zh-CN" sz="1400" kern="100">
                          <a:effectLst/>
                        </a:rPr>
                        <a:t>的知识技 </a:t>
                      </a:r>
                      <a:endParaRPr lang="zh-CN" sz="1800" kern="100">
                        <a:effectLst/>
                      </a:endParaRPr>
                    </a:p>
                    <a:p>
                      <a:pPr algn="l"/>
                      <a:r>
                        <a:rPr lang="zh-CN" sz="1400" kern="100">
                          <a:effectLst/>
                        </a:rPr>
                        <a:t>能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400" kern="100">
                          <a:effectLst/>
                        </a:rPr>
                        <a:t>我了解了飞行任务了解了无人机直行和转弯。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★★★★★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740719"/>
                  </a:ext>
                </a:extLst>
              </a:tr>
              <a:tr h="4027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400" kern="100">
                          <a:effectLst/>
                        </a:rPr>
                        <a:t>我能精准的控制无人机的飞行。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★★★★★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3716475"/>
                  </a:ext>
                </a:extLst>
              </a:tr>
              <a:tr h="604122"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我的情感态度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400" kern="100">
                          <a:effectLst/>
                        </a:rPr>
                        <a:t>我完成任务中很很好和同学合作。相互交流共同完成。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★★★★★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07037"/>
                  </a:ext>
                </a:extLst>
              </a:tr>
              <a:tr h="604122">
                <a:tc rowSpan="2"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我的综合能力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400" kern="100">
                          <a:effectLst/>
                        </a:rPr>
                        <a:t>我能设计自己的路线，精准飞行，可以有创造性的发挥设计。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★★★★★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173915"/>
                  </a:ext>
                </a:extLst>
              </a:tr>
              <a:tr h="6041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400" kern="100">
                          <a:effectLst/>
                        </a:rPr>
                        <a:t>我很喜欢通过小组之间作品的展示和评价交流。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★★★★★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628170"/>
                  </a:ext>
                </a:extLst>
              </a:tr>
              <a:tr h="604122">
                <a:tc rowSpan="2"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我的</a:t>
                      </a:r>
                      <a:r>
                        <a:rPr lang="en-US" sz="1400" kern="100">
                          <a:effectLst/>
                        </a:rPr>
                        <a:t>STEAM</a:t>
                      </a:r>
                      <a:r>
                        <a:rPr lang="zh-CN" sz="1400" kern="100">
                          <a:effectLst/>
                        </a:rPr>
                        <a:t>素养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400" kern="100">
                          <a:effectLst/>
                        </a:rPr>
                        <a:t>我会控制变量，可以在任务完成中达到较好的效果，速度非常快。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★★★★★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880679"/>
                  </a:ext>
                </a:extLst>
              </a:tr>
              <a:tr h="6041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400" kern="100">
                          <a:effectLst/>
                        </a:rPr>
                        <a:t>我能按设计制作并测试效果，根据测试改进升级自己的设计方案。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★★★★★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082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2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5"/>
            <a:ext cx="12192000" cy="6833382"/>
          </a:xfrm>
          <a:prstGeom prst="rect">
            <a:avLst/>
          </a:prstGeom>
        </p:spPr>
      </p:pic>
      <p:sp>
        <p:nvSpPr>
          <p:cNvPr id="4" name="圆角矩形 7">
            <a:extLst>
              <a:ext uri="{FF2B5EF4-FFF2-40B4-BE49-F238E27FC236}">
                <a16:creationId xmlns:a16="http://schemas.microsoft.com/office/drawing/2014/main" id="{0C102B91-7C9F-4A1A-9D91-448A416979E1}"/>
              </a:ext>
            </a:extLst>
          </p:cNvPr>
          <p:cNvSpPr/>
          <p:nvPr/>
        </p:nvSpPr>
        <p:spPr>
          <a:xfrm>
            <a:off x="4594454" y="3370410"/>
            <a:ext cx="645160" cy="508000"/>
          </a:xfrm>
          <a:prstGeom prst="roundRect">
            <a:avLst>
              <a:gd name="adj" fmla="val 50000"/>
            </a:avLst>
          </a:prstGeom>
          <a:solidFill>
            <a:srgbClr val="19A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357C11-AFF0-4A6A-AA5F-953BF4C9D155}"/>
              </a:ext>
            </a:extLst>
          </p:cNvPr>
          <p:cNvSpPr txBox="1"/>
          <p:nvPr/>
        </p:nvSpPr>
        <p:spPr>
          <a:xfrm>
            <a:off x="5696179" y="4230191"/>
            <a:ext cx="35381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无人机转弯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7D9955D-01DB-4804-8896-B996C5616F7F}"/>
              </a:ext>
            </a:extLst>
          </p:cNvPr>
          <p:cNvSpPr txBox="1"/>
          <p:nvPr/>
        </p:nvSpPr>
        <p:spPr>
          <a:xfrm>
            <a:off x="4157542" y="1322241"/>
            <a:ext cx="1538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目录</a:t>
            </a:r>
            <a:endParaRPr lang="en-US" altLang="zh-CN" sz="40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D75CB4-9345-45F9-A8EA-3462D79EE26E}"/>
              </a:ext>
            </a:extLst>
          </p:cNvPr>
          <p:cNvSpPr/>
          <p:nvPr/>
        </p:nvSpPr>
        <p:spPr>
          <a:xfrm>
            <a:off x="5500599" y="1578440"/>
            <a:ext cx="19786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CONTENTS</a:t>
            </a:r>
            <a:endParaRPr lang="zh-CN" altLang="en-US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9348D5-6246-46B4-9B55-8329F553B960}"/>
              </a:ext>
            </a:extLst>
          </p:cNvPr>
          <p:cNvSpPr txBox="1"/>
          <p:nvPr/>
        </p:nvSpPr>
        <p:spPr>
          <a:xfrm>
            <a:off x="5696178" y="5042990"/>
            <a:ext cx="42267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zh-CN" altLang="en-US" sz="2400" b="1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优化调整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pic>
        <p:nvPicPr>
          <p:cNvPr id="10" name="图片 9" descr="shoukeguanli">
            <a:extLst>
              <a:ext uri="{FF2B5EF4-FFF2-40B4-BE49-F238E27FC236}">
                <a16:creationId xmlns:a16="http://schemas.microsoft.com/office/drawing/2014/main" id="{DAA41166-881D-4C66-ADA5-08D18AED1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044" y="2528400"/>
            <a:ext cx="621665" cy="621665"/>
          </a:xfrm>
          <a:prstGeom prst="rect">
            <a:avLst/>
          </a:prstGeom>
        </p:spPr>
      </p:pic>
      <p:pic>
        <p:nvPicPr>
          <p:cNvPr id="11" name="图片 10" descr="gongzuozongjie">
            <a:extLst>
              <a:ext uri="{FF2B5EF4-FFF2-40B4-BE49-F238E27FC236}">
                <a16:creationId xmlns:a16="http://schemas.microsoft.com/office/drawing/2014/main" id="{398916D6-BC11-41A4-9637-292652322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039" y="4151460"/>
            <a:ext cx="636270" cy="636270"/>
          </a:xfrm>
          <a:prstGeom prst="rect">
            <a:avLst/>
          </a:prstGeom>
        </p:spPr>
      </p:pic>
      <p:pic>
        <p:nvPicPr>
          <p:cNvPr id="12" name="图片 11" descr="pingjia">
            <a:extLst>
              <a:ext uri="{FF2B5EF4-FFF2-40B4-BE49-F238E27FC236}">
                <a16:creationId xmlns:a16="http://schemas.microsoft.com/office/drawing/2014/main" id="{D7A40BEE-846C-48D2-9549-911C7F60E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439" y="4961085"/>
            <a:ext cx="610870" cy="61087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703E5A3-5B58-4FEB-8EF4-003270AED847}"/>
              </a:ext>
            </a:extLst>
          </p:cNvPr>
          <p:cNvSpPr txBox="1"/>
          <p:nvPr/>
        </p:nvSpPr>
        <p:spPr>
          <a:xfrm>
            <a:off x="5696179" y="2608400"/>
            <a:ext cx="19786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飞行准备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0FA64D-AEED-4F9D-99D7-9703098128C6}"/>
              </a:ext>
            </a:extLst>
          </p:cNvPr>
          <p:cNvSpPr txBox="1"/>
          <p:nvPr/>
        </p:nvSpPr>
        <p:spPr>
          <a:xfrm>
            <a:off x="5696178" y="3409135"/>
            <a:ext cx="353813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无人机直行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pic>
        <p:nvPicPr>
          <p:cNvPr id="15" name="图片 14" descr="wurenji">
            <a:extLst>
              <a:ext uri="{FF2B5EF4-FFF2-40B4-BE49-F238E27FC236}">
                <a16:creationId xmlns:a16="http://schemas.microsoft.com/office/drawing/2014/main" id="{76F7ACCB-1400-41F0-944C-582535D32B68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lum bright="70000" contrast="-70000"/>
          </a:blip>
          <a:stretch>
            <a:fillRect/>
          </a:stretch>
        </p:blipFill>
        <p:spPr>
          <a:xfrm>
            <a:off x="4678909" y="3396445"/>
            <a:ext cx="455295" cy="4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682AB0-BE0F-4BBA-9CEB-DC4F2E1F02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53414" y="2838573"/>
            <a:ext cx="3681165" cy="345368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1" y="565743"/>
            <a:ext cx="24928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情景导入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B7F29E-C9B2-414A-9E23-A2931191359B}"/>
              </a:ext>
            </a:extLst>
          </p:cNvPr>
          <p:cNvSpPr txBox="1"/>
          <p:nvPr/>
        </p:nvSpPr>
        <p:spPr>
          <a:xfrm>
            <a:off x="1760020" y="1519129"/>
            <a:ext cx="7698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70" indent="266700" algn="just"/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我们现在已经让无人机起飞了。无人机又称空中机器人，它能在空中完成很多任务。今天老师就收到一个无人机的飞行任务——送快递。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" name="图片 7" descr="侧">
            <a:extLst>
              <a:ext uri="{FF2B5EF4-FFF2-40B4-BE49-F238E27FC236}">
                <a16:creationId xmlns:a16="http://schemas.microsoft.com/office/drawing/2014/main" id="{0854F171-BAB2-4D89-8E47-EC4C04FC06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835" t="27977" b="28825"/>
          <a:stretch>
            <a:fillRect/>
          </a:stretch>
        </p:blipFill>
        <p:spPr>
          <a:xfrm>
            <a:off x="5609288" y="5608813"/>
            <a:ext cx="932156" cy="4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1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活动一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05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飞行准备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B7F29E-C9B2-414A-9E23-A2931191359B}"/>
              </a:ext>
            </a:extLst>
          </p:cNvPr>
          <p:cNvSpPr txBox="1"/>
          <p:nvPr/>
        </p:nvSpPr>
        <p:spPr>
          <a:xfrm>
            <a:off x="1760020" y="1909746"/>
            <a:ext cx="43359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70" indent="266700" algn="just"/>
            <a:r>
              <a:rPr lang="zh-CN" altLang="zh-CN" sz="36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飞行准备</a:t>
            </a:r>
            <a:endParaRPr lang="en-US" altLang="zh-CN" sz="3600" kern="0" dirty="0"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06070" indent="266700" algn="just"/>
            <a:endParaRPr lang="en-US" altLang="zh-CN" sz="3600" kern="0" dirty="0"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06070" indent="266700" algn="just"/>
            <a:r>
              <a:rPr lang="zh-CN" altLang="zh-CN" sz="36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连接好</a:t>
            </a:r>
            <a:r>
              <a:rPr lang="en-US" altLang="zh-CN" sz="36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TT</a:t>
            </a:r>
          </a:p>
          <a:p>
            <a:pPr marL="306070" indent="266700" algn="just"/>
            <a:r>
              <a:rPr lang="zh-CN" altLang="zh-CN" sz="36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查看无人机数据</a:t>
            </a:r>
            <a:endParaRPr lang="en-US" altLang="zh-CN" sz="3600" kern="0" dirty="0"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06070" indent="266700" algn="just"/>
            <a:r>
              <a:rPr lang="zh-CN" altLang="zh-CN" sz="36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检测无人机状态</a:t>
            </a:r>
            <a:endParaRPr lang="en-US" altLang="zh-CN" sz="3600" kern="0" dirty="0"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06070" indent="266700" algn="just"/>
            <a:r>
              <a:rPr lang="zh-CN" altLang="zh-CN" sz="36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飞行空间</a:t>
            </a:r>
            <a:endParaRPr lang="zh-CN" altLang="zh-CN" sz="60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9B9140-3A3F-46B4-B698-FCF94BB8C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946" y="1222295"/>
            <a:ext cx="2194750" cy="24386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83EFDA-EEAA-45CD-8A2C-E5A51F746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060" y="3944366"/>
            <a:ext cx="3750375" cy="18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活动二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05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无人机直行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E3123-D13C-406C-97A6-EABDCEC5DB15}"/>
              </a:ext>
            </a:extLst>
          </p:cNvPr>
          <p:cNvSpPr txBox="1"/>
          <p:nvPr/>
        </p:nvSpPr>
        <p:spPr>
          <a:xfrm>
            <a:off x="1873955" y="1723156"/>
            <a:ext cx="2325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kern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找积木块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09D198-E964-453D-A461-C8440ED061F7}"/>
              </a:ext>
            </a:extLst>
          </p:cNvPr>
          <p:cNvSpPr txBox="1"/>
          <p:nvPr/>
        </p:nvSpPr>
        <p:spPr>
          <a:xfrm>
            <a:off x="1873955" y="2341960"/>
            <a:ext cx="4425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你认为需要的积木块有哪些？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53857FB-6E17-4DB7-8AB3-E7949BAE9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5" y="2999791"/>
            <a:ext cx="2056886" cy="287043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5DEE70F-17A0-430F-A1EC-8D8DB1156F34}"/>
              </a:ext>
            </a:extLst>
          </p:cNvPr>
          <p:cNvSpPr txBox="1"/>
          <p:nvPr/>
        </p:nvSpPr>
        <p:spPr>
          <a:xfrm>
            <a:off x="5995553" y="3429000"/>
            <a:ext cx="4131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起飞，上升</a:t>
            </a:r>
            <a:r>
              <a:rPr lang="en-US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50cm</a:t>
            </a:r>
            <a:r>
              <a:rPr lang="zh-CN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，向前飞</a:t>
            </a:r>
            <a:r>
              <a:rPr lang="en-US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50cm</a:t>
            </a:r>
            <a:r>
              <a:rPr lang="zh-CN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，降落等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1252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84" y="12309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活动二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05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无人机直行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E3123-D13C-406C-97A6-EABDCEC5DB15}"/>
              </a:ext>
            </a:extLst>
          </p:cNvPr>
          <p:cNvSpPr txBox="1"/>
          <p:nvPr/>
        </p:nvSpPr>
        <p:spPr>
          <a:xfrm>
            <a:off x="1873955" y="1723156"/>
            <a:ext cx="3589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小组合作 思考程序流程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6CECC6A-00DD-441E-A338-46D608E755CB}"/>
              </a:ext>
            </a:extLst>
          </p:cNvPr>
          <p:cNvSpPr/>
          <p:nvPr/>
        </p:nvSpPr>
        <p:spPr>
          <a:xfrm>
            <a:off x="2212622" y="2401955"/>
            <a:ext cx="1403414" cy="461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8C7E1C-2F2C-464D-AB5F-CB711B53021A}"/>
              </a:ext>
            </a:extLst>
          </p:cNvPr>
          <p:cNvSpPr/>
          <p:nvPr/>
        </p:nvSpPr>
        <p:spPr>
          <a:xfrm>
            <a:off x="2212622" y="3159408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A75032-88B4-4891-ACAC-1E93B7FDF596}"/>
              </a:ext>
            </a:extLst>
          </p:cNvPr>
          <p:cNvSpPr txBox="1"/>
          <p:nvPr/>
        </p:nvSpPr>
        <p:spPr>
          <a:xfrm>
            <a:off x="2591163" y="24641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开始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FAC5895-F939-40E9-BC32-D7D1F1D0E0D6}"/>
              </a:ext>
            </a:extLst>
          </p:cNvPr>
          <p:cNvSpPr/>
          <p:nvPr/>
        </p:nvSpPr>
        <p:spPr>
          <a:xfrm>
            <a:off x="2212622" y="4037370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59ACF75-3F65-4D32-B0DA-FE32BFC467CE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2914329" y="2863620"/>
            <a:ext cx="0" cy="29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8F182B9-03D5-4B8E-94A9-556A8783ECA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2914329" y="3754897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C516B72B-9761-4ECC-AFD1-64A3D26DBD78}"/>
              </a:ext>
            </a:extLst>
          </p:cNvPr>
          <p:cNvSpPr/>
          <p:nvPr/>
        </p:nvSpPr>
        <p:spPr>
          <a:xfrm>
            <a:off x="2212622" y="4933705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6991EB5-D5C4-4745-84C5-E6A24E3C4FDE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914329" y="4651232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26F71E4-C785-498A-A96C-028B680C9892}"/>
              </a:ext>
            </a:extLst>
          </p:cNvPr>
          <p:cNvSpPr/>
          <p:nvPr/>
        </p:nvSpPr>
        <p:spPr>
          <a:xfrm>
            <a:off x="2212621" y="5836597"/>
            <a:ext cx="1403414" cy="461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659803D-B3A8-4C6E-AAD9-02C16EC0F530}"/>
              </a:ext>
            </a:extLst>
          </p:cNvPr>
          <p:cNvCxnSpPr>
            <a:cxnSpLocks/>
          </p:cNvCxnSpPr>
          <p:nvPr/>
        </p:nvCxnSpPr>
        <p:spPr>
          <a:xfrm>
            <a:off x="2906928" y="5531597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62FE7428-7313-4855-B9D8-4A790966B7FC}"/>
              </a:ext>
            </a:extLst>
          </p:cNvPr>
          <p:cNvSpPr txBox="1"/>
          <p:nvPr/>
        </p:nvSpPr>
        <p:spPr>
          <a:xfrm>
            <a:off x="2618915" y="58796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结束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27590F1-7151-4D3F-B142-D0219A22CC05}"/>
              </a:ext>
            </a:extLst>
          </p:cNvPr>
          <p:cNvSpPr txBox="1"/>
          <p:nvPr/>
        </p:nvSpPr>
        <p:spPr>
          <a:xfrm>
            <a:off x="2583762" y="32944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起飞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143A325-963F-426F-925E-40C37B4D5A1F}"/>
              </a:ext>
            </a:extLst>
          </p:cNvPr>
          <p:cNvSpPr txBox="1"/>
          <p:nvPr/>
        </p:nvSpPr>
        <p:spPr>
          <a:xfrm>
            <a:off x="2563588" y="41459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前进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2374965-1E7F-4210-8BBE-6412EF2FD38C}"/>
              </a:ext>
            </a:extLst>
          </p:cNvPr>
          <p:cNvSpPr txBox="1"/>
          <p:nvPr/>
        </p:nvSpPr>
        <p:spPr>
          <a:xfrm>
            <a:off x="2563587" y="50564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降落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D74B61F6-CC0A-4EBB-9E3A-49870BE6B5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53491" y="2011728"/>
            <a:ext cx="3480874" cy="37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84" y="12309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05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无人机转弯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8C5D93C-25CC-46AA-AD7E-3371EF9B4D10}"/>
              </a:ext>
            </a:extLst>
          </p:cNvPr>
          <p:cNvSpPr txBox="1"/>
          <p:nvPr/>
        </p:nvSpPr>
        <p:spPr>
          <a:xfrm>
            <a:off x="7134578" y="2521577"/>
            <a:ext cx="2897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       当在飞行路线中，我们需要绕过障碍物，我们可以让无人机右飞或者左飞来绕过障碍物。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3354C36-F1C6-4DA1-8903-C17E8D1F07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98" y="1735230"/>
            <a:ext cx="4348801" cy="41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7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05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无人机转弯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E3123-D13C-406C-97A6-EABDCEC5DB15}"/>
              </a:ext>
            </a:extLst>
          </p:cNvPr>
          <p:cNvSpPr txBox="1"/>
          <p:nvPr/>
        </p:nvSpPr>
        <p:spPr>
          <a:xfrm>
            <a:off x="1873955" y="1723156"/>
            <a:ext cx="2325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kern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找积木块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09D198-E964-453D-A461-C8440ED061F7}"/>
              </a:ext>
            </a:extLst>
          </p:cNvPr>
          <p:cNvSpPr txBox="1"/>
          <p:nvPr/>
        </p:nvSpPr>
        <p:spPr>
          <a:xfrm>
            <a:off x="1873955" y="2341960"/>
            <a:ext cx="4425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你认为需要的积木块有哪些？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DEE70F-17A0-430F-A1EC-8D8DB1156F34}"/>
              </a:ext>
            </a:extLst>
          </p:cNvPr>
          <p:cNvSpPr txBox="1"/>
          <p:nvPr/>
        </p:nvSpPr>
        <p:spPr>
          <a:xfrm>
            <a:off x="6299200" y="3124200"/>
            <a:ext cx="4131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起飞，上升</a:t>
            </a:r>
            <a:r>
              <a:rPr lang="en-US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50cm</a:t>
            </a:r>
            <a:r>
              <a:rPr lang="zh-CN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，向前飞</a:t>
            </a:r>
            <a:r>
              <a:rPr lang="en-US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50cm</a:t>
            </a:r>
            <a:r>
              <a:rPr lang="zh-CN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，下降</a:t>
            </a:r>
            <a:r>
              <a:rPr lang="en-US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50cm</a:t>
            </a:r>
            <a:r>
              <a:rPr lang="zh-CN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，向左飞</a:t>
            </a:r>
            <a:r>
              <a:rPr lang="en-US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50cm</a:t>
            </a:r>
            <a:r>
              <a:rPr lang="zh-CN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、向右飞</a:t>
            </a:r>
            <a:r>
              <a:rPr lang="en-US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50cm</a:t>
            </a:r>
            <a:r>
              <a:rPr lang="zh-CN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、顺时针旋转</a:t>
            </a:r>
            <a:r>
              <a:rPr lang="en-US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90</a:t>
            </a:r>
            <a:r>
              <a:rPr lang="zh-CN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度、逆时针旋转</a:t>
            </a:r>
            <a:r>
              <a:rPr lang="en-US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90</a:t>
            </a:r>
            <a:r>
              <a:rPr lang="zh-CN" altLang="zh-CN" sz="2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度、降落</a:t>
            </a:r>
            <a:endParaRPr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758F86-D79C-49F2-B948-AF37617AB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514" y="3124200"/>
            <a:ext cx="3917019" cy="2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0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84" y="12309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05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无人机转弯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E3123-D13C-406C-97A6-EABDCEC5DB15}"/>
              </a:ext>
            </a:extLst>
          </p:cNvPr>
          <p:cNvSpPr txBox="1"/>
          <p:nvPr/>
        </p:nvSpPr>
        <p:spPr>
          <a:xfrm>
            <a:off x="1873955" y="1723156"/>
            <a:ext cx="3589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小组合作 思考程序流程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6CECC6A-00DD-441E-A338-46D608E755CB}"/>
              </a:ext>
            </a:extLst>
          </p:cNvPr>
          <p:cNvSpPr/>
          <p:nvPr/>
        </p:nvSpPr>
        <p:spPr>
          <a:xfrm>
            <a:off x="2212622" y="2401955"/>
            <a:ext cx="1403414" cy="461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8C7E1C-2F2C-464D-AB5F-CB711B53021A}"/>
              </a:ext>
            </a:extLst>
          </p:cNvPr>
          <p:cNvSpPr/>
          <p:nvPr/>
        </p:nvSpPr>
        <p:spPr>
          <a:xfrm>
            <a:off x="2212622" y="3159408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A75032-88B4-4891-ACAC-1E93B7FDF596}"/>
              </a:ext>
            </a:extLst>
          </p:cNvPr>
          <p:cNvSpPr txBox="1"/>
          <p:nvPr/>
        </p:nvSpPr>
        <p:spPr>
          <a:xfrm>
            <a:off x="2591163" y="24641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开始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FAC5895-F939-40E9-BC32-D7D1F1D0E0D6}"/>
              </a:ext>
            </a:extLst>
          </p:cNvPr>
          <p:cNvSpPr/>
          <p:nvPr/>
        </p:nvSpPr>
        <p:spPr>
          <a:xfrm>
            <a:off x="2212622" y="4037370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59ACF75-3F65-4D32-B0DA-FE32BFC467CE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2914329" y="2863620"/>
            <a:ext cx="0" cy="29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8F182B9-03D5-4B8E-94A9-556A8783ECA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2914329" y="3754897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C516B72B-9761-4ECC-AFD1-64A3D26DBD78}"/>
              </a:ext>
            </a:extLst>
          </p:cNvPr>
          <p:cNvSpPr/>
          <p:nvPr/>
        </p:nvSpPr>
        <p:spPr>
          <a:xfrm>
            <a:off x="2212622" y="4933705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6991EB5-D5C4-4745-84C5-E6A24E3C4FDE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914329" y="4651232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26F71E4-C785-498A-A96C-028B680C9892}"/>
              </a:ext>
            </a:extLst>
          </p:cNvPr>
          <p:cNvSpPr/>
          <p:nvPr/>
        </p:nvSpPr>
        <p:spPr>
          <a:xfrm>
            <a:off x="2212621" y="5836597"/>
            <a:ext cx="1403414" cy="461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659803D-B3A8-4C6E-AAD9-02C16EC0F530}"/>
              </a:ext>
            </a:extLst>
          </p:cNvPr>
          <p:cNvCxnSpPr>
            <a:cxnSpLocks/>
          </p:cNvCxnSpPr>
          <p:nvPr/>
        </p:nvCxnSpPr>
        <p:spPr>
          <a:xfrm>
            <a:off x="2906928" y="5531597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62FE7428-7313-4855-B9D8-4A790966B7FC}"/>
              </a:ext>
            </a:extLst>
          </p:cNvPr>
          <p:cNvSpPr txBox="1"/>
          <p:nvPr/>
        </p:nvSpPr>
        <p:spPr>
          <a:xfrm>
            <a:off x="2618915" y="58796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结束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27590F1-7151-4D3F-B142-D0219A22CC05}"/>
              </a:ext>
            </a:extLst>
          </p:cNvPr>
          <p:cNvSpPr txBox="1"/>
          <p:nvPr/>
        </p:nvSpPr>
        <p:spPr>
          <a:xfrm>
            <a:off x="2583762" y="32944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起飞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143A325-963F-426F-925E-40C37B4D5A1F}"/>
              </a:ext>
            </a:extLst>
          </p:cNvPr>
          <p:cNvSpPr txBox="1"/>
          <p:nvPr/>
        </p:nvSpPr>
        <p:spPr>
          <a:xfrm>
            <a:off x="2428120" y="41459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绕障碍物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2374965-1E7F-4210-8BBE-6412EF2FD38C}"/>
              </a:ext>
            </a:extLst>
          </p:cNvPr>
          <p:cNvSpPr txBox="1"/>
          <p:nvPr/>
        </p:nvSpPr>
        <p:spPr>
          <a:xfrm>
            <a:off x="2563587" y="50564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降落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697128-FEEB-4AB3-9B97-DBC0534E2CF0}"/>
              </a:ext>
            </a:extLst>
          </p:cNvPr>
          <p:cNvSpPr txBox="1"/>
          <p:nvPr/>
        </p:nvSpPr>
        <p:spPr>
          <a:xfrm>
            <a:off x="5113871" y="2827820"/>
            <a:ext cx="56557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/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讨论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：飞行积木（右转）都能完成向右飞行，区别在那里？</a:t>
            </a:r>
            <a:endParaRPr lang="en-US" altLang="zh-CN" sz="2800" kern="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 algn="just"/>
            <a:endParaRPr lang="en-US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 algn="just"/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向右飞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50cm</a:t>
            </a:r>
          </a:p>
          <a:p>
            <a:pPr indent="304800" algn="just"/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04800" algn="just"/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顺时针旋转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90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度，向前飞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50cm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95475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604</Words>
  <Application>Microsoft Office PowerPoint</Application>
  <PresentationFormat>宽屏</PresentationFormat>
  <Paragraphs>178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隶书</vt:lpstr>
      <vt:lpstr>宋体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重楼 小庄</dc:creator>
  <cp:lastModifiedBy>重楼 小庄</cp:lastModifiedBy>
  <cp:revision>46</cp:revision>
  <dcterms:created xsi:type="dcterms:W3CDTF">2020-12-28T02:32:20Z</dcterms:created>
  <dcterms:modified xsi:type="dcterms:W3CDTF">2021-01-09T06:07:45Z</dcterms:modified>
</cp:coreProperties>
</file>