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81" r:id="rId5"/>
    <p:sldId id="272" r:id="rId6"/>
    <p:sldId id="282" r:id="rId7"/>
    <p:sldId id="283" r:id="rId8"/>
    <p:sldId id="274" r:id="rId9"/>
    <p:sldId id="285" r:id="rId10"/>
    <p:sldId id="286" r:id="rId11"/>
    <p:sldId id="287" r:id="rId12"/>
    <p:sldId id="288" r:id="rId13"/>
    <p:sldId id="284" r:id="rId14"/>
    <p:sldId id="289" r:id="rId15"/>
    <p:sldId id="290" r:id="rId16"/>
    <p:sldId id="268" r:id="rId17"/>
    <p:sldId id="280" r:id="rId18"/>
    <p:sldId id="269" r:id="rId19"/>
    <p:sldId id="27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6E466-558A-46E6-A4B0-37008C5DA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68F5E4-7E14-4441-B3E8-95DD946B0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BCF639-DE2A-4031-B76D-77EE788F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6EE47-3EBF-4FB6-8DA3-3270BC5F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B38FE8-0F8E-4BE2-BE65-C3218BFB6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78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504CA7-16EB-45FF-8D6E-BEEA4D5B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3C9DC3F-6C64-4FDB-B512-D5C1FEF7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F5732C-9D8B-4F11-BF72-C6306026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49FFD6-4CD5-4FBE-8FF1-343E8F5A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C3368-95F7-4760-ADE6-67F6A07F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50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83D0B68-EEE1-4A00-857D-6B75C55F6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666BD1-B954-46DC-AAF5-317513011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BFEAA8-AEC4-4016-AB32-32609D34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378739-FDAA-4E1F-A885-075D58BA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9E5F7E-AF68-47D1-BAE4-9FA2081B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44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A2FDD-C2A5-403C-917B-DAA20B27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46312D-8107-4726-B5A6-7D9611569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B14129-B55C-4E36-BE3A-98186EA2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C995E5-E3AB-4F00-949B-AFD71F72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DBE994-4046-45D6-AFEA-7024C50B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3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E89881-8418-4746-9AFD-4CD4EA04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4E484B-789A-46F9-BC2B-130201F0E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B52980-E68F-416E-9C7A-590C0467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ECAB3B-5E17-417B-BEA4-82D073BE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AB2FE7-937D-47C3-AFE7-FA2BA1D5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11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B229D-04C8-48A2-8546-25183410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C7D097-83CD-486B-8D6C-8A19BE7E8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213A83-AF7B-4D05-8374-BE92EBEB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B72A5A-7852-4436-AE83-6A1F8654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9A5E06-6502-4517-932B-13157050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D31CB5-EB06-4AEB-A7E6-BAFA4C5B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2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8C95A5-0D11-4C19-A504-438C6ABB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96DCEA-F307-4527-8890-BD1CDF64C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C8C136-0E42-40EC-8806-8F2259F44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8C4B39-888B-4C94-8628-4B93D6359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409271-8D5D-4E06-88C7-DC16A142C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F492FD6-7803-4CB0-806A-3B4F0DE5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75C754A-52A4-4D6A-B7F0-CD5B1611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1F318E-E47D-4D13-BA9A-954F857E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95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10898D-2558-48AA-BAD2-328C6A14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2739BC-C2DE-4BA0-B8AA-155F8F92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5B27533-CED5-4D3E-A423-E75FE033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45A222-C52D-4A1E-BD7F-2B0E71DC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57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B6328F5-0869-450D-8D53-B9F8380C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D1D794-4EA0-41C5-BBBA-B90EFD75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44E934-F5F9-4684-B741-C9A95D0E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2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DC9B2C-91F5-4DAA-BF5C-04D1F7A9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E2B66B-DD7F-449E-AE9A-B183835D3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9CAAB3-41E8-4A8E-81CA-D48ED367D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1DFA53-A000-44DD-AAB2-954159A7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19E250-3F72-4758-B04E-5C5489DB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978670-8792-4BCE-B6E9-7C3AEAFC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98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34ED27-73F7-4F57-B99E-DBAC61CC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E923F9-0732-4797-83D7-EBE946DDA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6F3926-7730-405E-B3D8-4815006CE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C3447E-8047-45C8-AFA0-5247F0F3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1B7E42-E447-4D96-8795-458B298F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8736CB-0A1E-4A61-A579-265C59C5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39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116BD4-19BE-43CE-943D-80BE2FAA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8A4669-DDEA-4786-821D-B8B9DD8DF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1A827-2281-4F45-9909-D93A51420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4E0B-C759-490D-96FA-8FA2C38815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FEDB82-1320-4154-B026-9F8B0C054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20F889-3600-45D7-8BD0-7B380299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8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D9C27BB-D797-406E-A2D0-4E4967211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01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A88CBB-42F7-45C6-A3C0-DEB7E00040CE}"/>
              </a:ext>
            </a:extLst>
          </p:cNvPr>
          <p:cNvSpPr/>
          <p:nvPr/>
        </p:nvSpPr>
        <p:spPr>
          <a:xfrm>
            <a:off x="2360514" y="2208799"/>
            <a:ext cx="71384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空中机器人创意制造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CEDBF8-3BB9-42BA-B090-A052D1418A0B}"/>
              </a:ext>
            </a:extLst>
          </p:cNvPr>
          <p:cNvSpPr/>
          <p:nvPr/>
        </p:nvSpPr>
        <p:spPr>
          <a:xfrm>
            <a:off x="3232308" y="3971790"/>
            <a:ext cx="55611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第二课 了解编程软件</a:t>
            </a:r>
          </a:p>
        </p:txBody>
      </p:sp>
    </p:spTree>
    <p:extLst>
      <p:ext uri="{BB962C8B-B14F-4D97-AF65-F5344CB8AC3E}">
        <p14:creationId xmlns:p14="http://schemas.microsoft.com/office/powerpoint/2010/main" val="226578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8"/>
            <a:ext cx="12192000" cy="683338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985F42-47EF-43B7-8A03-7FAB68B35738}"/>
              </a:ext>
            </a:extLst>
          </p:cNvPr>
          <p:cNvSpPr/>
          <p:nvPr/>
        </p:nvSpPr>
        <p:spPr>
          <a:xfrm>
            <a:off x="1652082" y="583448"/>
            <a:ext cx="1877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17C4D7-C2AB-4A04-B31A-50E830F03781}"/>
              </a:ext>
            </a:extLst>
          </p:cNvPr>
          <p:cNvSpPr txBox="1"/>
          <p:nvPr/>
        </p:nvSpPr>
        <p:spPr>
          <a:xfrm>
            <a:off x="3702555" y="534716"/>
            <a:ext cx="295809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激活无人机</a:t>
            </a:r>
            <a:endParaRPr lang="zh-CN" alt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484A90-FA62-45DD-9FEE-D4A38128DD4A}"/>
              </a:ext>
            </a:extLst>
          </p:cNvPr>
          <p:cNvSpPr txBox="1"/>
          <p:nvPr/>
        </p:nvSpPr>
        <p:spPr>
          <a:xfrm>
            <a:off x="1618214" y="1706021"/>
            <a:ext cx="6657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第三步：同时，</a:t>
            </a:r>
            <a:r>
              <a:rPr lang="en-US" altLang="zh-CN" dirty="0"/>
              <a:t>TT</a:t>
            </a:r>
            <a:r>
              <a:rPr lang="zh-CN" altLang="en-US" dirty="0"/>
              <a:t>加上电池（注意电池方向），打开电源开关，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当指示灯出现闪烁时，刷新</a:t>
            </a:r>
            <a:r>
              <a:rPr lang="en-US" altLang="zh-CN" dirty="0"/>
              <a:t>APP</a:t>
            </a:r>
            <a:r>
              <a:rPr lang="zh-CN" altLang="en-US" dirty="0"/>
              <a:t>连接的</a:t>
            </a:r>
            <a:r>
              <a:rPr lang="en-US" altLang="zh-CN" dirty="0"/>
              <a:t>WIFI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2551D9C-DB05-48DF-9963-51A2B87DD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59" y="2705484"/>
            <a:ext cx="4247914" cy="318593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6A76286-F6CB-49A9-9FA7-AE170AC28167}"/>
              </a:ext>
            </a:extLst>
          </p:cNvPr>
          <p:cNvSpPr txBox="1"/>
          <p:nvPr/>
        </p:nvSpPr>
        <p:spPr>
          <a:xfrm>
            <a:off x="1365955" y="36626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安装电池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70ADC9B-08B6-4C57-9E76-EB928305DA97}"/>
              </a:ext>
            </a:extLst>
          </p:cNvPr>
          <p:cNvSpPr txBox="1"/>
          <p:nvPr/>
        </p:nvSpPr>
        <p:spPr>
          <a:xfrm>
            <a:off x="3652718" y="55311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电源开关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D75DFD3-1D79-46A5-9E5B-A4A6121B0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92" y="2705484"/>
            <a:ext cx="4247913" cy="318593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087A48A-0C2E-4017-935C-6615DFB94E45}"/>
              </a:ext>
            </a:extLst>
          </p:cNvPr>
          <p:cNvSpPr txBox="1"/>
          <p:nvPr/>
        </p:nvSpPr>
        <p:spPr>
          <a:xfrm>
            <a:off x="9054492" y="51618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指示灯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8494F1E8-B398-4852-9220-332CF3450A8F}"/>
              </a:ext>
            </a:extLst>
          </p:cNvPr>
          <p:cNvCxnSpPr>
            <a:stCxn id="13" idx="0"/>
          </p:cNvCxnSpPr>
          <p:nvPr/>
        </p:nvCxnSpPr>
        <p:spPr>
          <a:xfrm flipV="1">
            <a:off x="4206716" y="4481689"/>
            <a:ext cx="0" cy="1049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D42CFEA-90CC-4A48-AFE3-223CFFD8338B}"/>
              </a:ext>
            </a:extLst>
          </p:cNvPr>
          <p:cNvCxnSpPr/>
          <p:nvPr/>
        </p:nvCxnSpPr>
        <p:spPr>
          <a:xfrm>
            <a:off x="2590800" y="3847287"/>
            <a:ext cx="1061918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03CB66D-105B-4EB9-B3E8-2617331E3728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9493074" y="4594578"/>
            <a:ext cx="0" cy="56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0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8"/>
            <a:ext cx="12192000" cy="683338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985F42-47EF-43B7-8A03-7FAB68B35738}"/>
              </a:ext>
            </a:extLst>
          </p:cNvPr>
          <p:cNvSpPr/>
          <p:nvPr/>
        </p:nvSpPr>
        <p:spPr>
          <a:xfrm>
            <a:off x="1652082" y="583448"/>
            <a:ext cx="1877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17C4D7-C2AB-4A04-B31A-50E830F03781}"/>
              </a:ext>
            </a:extLst>
          </p:cNvPr>
          <p:cNvSpPr txBox="1"/>
          <p:nvPr/>
        </p:nvSpPr>
        <p:spPr>
          <a:xfrm>
            <a:off x="3702555" y="534716"/>
            <a:ext cx="295809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激活无人机</a:t>
            </a:r>
            <a:endParaRPr lang="zh-CN" alt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484A90-FA62-45DD-9FEE-D4A38128DD4A}"/>
              </a:ext>
            </a:extLst>
          </p:cNvPr>
          <p:cNvSpPr txBox="1"/>
          <p:nvPr/>
        </p:nvSpPr>
        <p:spPr>
          <a:xfrm>
            <a:off x="1618214" y="1706021"/>
            <a:ext cx="405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第四步：找到带</a:t>
            </a:r>
            <a:r>
              <a:rPr lang="en-US" altLang="zh-CN" dirty="0" err="1"/>
              <a:t>tello</a:t>
            </a:r>
            <a:r>
              <a:rPr lang="zh-CN" altLang="en-US" dirty="0"/>
              <a:t>开头的</a:t>
            </a:r>
            <a:r>
              <a:rPr lang="en-US" altLang="zh-CN" dirty="0"/>
              <a:t>WIFI</a:t>
            </a:r>
            <a:r>
              <a:rPr lang="zh-CN" altLang="en-US" dirty="0"/>
              <a:t>连接。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E796D0-5080-459E-82D9-C685AD6B2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14" y="2213995"/>
            <a:ext cx="2287740" cy="3949738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9B4279F1-682A-4AD4-97E4-3BDF62A55ACD}"/>
              </a:ext>
            </a:extLst>
          </p:cNvPr>
          <p:cNvSpPr/>
          <p:nvPr/>
        </p:nvSpPr>
        <p:spPr>
          <a:xfrm>
            <a:off x="1548629" y="3290358"/>
            <a:ext cx="2084341" cy="826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0CB426E-4266-412D-93B6-D8F292802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56" y="3085022"/>
            <a:ext cx="5751641" cy="276330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06179A6-4829-4B80-8441-F461D7825C7E}"/>
              </a:ext>
            </a:extLst>
          </p:cNvPr>
          <p:cNvSpPr txBox="1"/>
          <p:nvPr/>
        </p:nvSpPr>
        <p:spPr>
          <a:xfrm>
            <a:off x="5010525" y="2428805"/>
            <a:ext cx="682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第五步：激活</a:t>
            </a:r>
            <a:r>
              <a:rPr lang="en-US" altLang="zh-CN" dirty="0"/>
              <a:t>TT</a:t>
            </a:r>
            <a:r>
              <a:rPr lang="zh-CN" altLang="en-US" dirty="0"/>
              <a:t>，手机</a:t>
            </a:r>
            <a:r>
              <a:rPr lang="en-US" altLang="zh-CN" dirty="0"/>
              <a:t>APP</a:t>
            </a:r>
            <a:r>
              <a:rPr lang="zh-CN" altLang="en-US" dirty="0"/>
              <a:t>显示摄像头画面，说明已激活并连接。</a:t>
            </a:r>
          </a:p>
        </p:txBody>
      </p:sp>
    </p:spTree>
    <p:extLst>
      <p:ext uri="{BB962C8B-B14F-4D97-AF65-F5344CB8AC3E}">
        <p14:creationId xmlns:p14="http://schemas.microsoft.com/office/powerpoint/2010/main" val="96770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8"/>
            <a:ext cx="12192000" cy="683338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985F42-47EF-43B7-8A03-7FAB68B35738}"/>
              </a:ext>
            </a:extLst>
          </p:cNvPr>
          <p:cNvSpPr/>
          <p:nvPr/>
        </p:nvSpPr>
        <p:spPr>
          <a:xfrm>
            <a:off x="1652082" y="583448"/>
            <a:ext cx="1877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17C4D7-C2AB-4A04-B31A-50E830F03781}"/>
              </a:ext>
            </a:extLst>
          </p:cNvPr>
          <p:cNvSpPr txBox="1"/>
          <p:nvPr/>
        </p:nvSpPr>
        <p:spPr>
          <a:xfrm>
            <a:off x="3702555" y="534716"/>
            <a:ext cx="295809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激活无人机</a:t>
            </a:r>
            <a:endParaRPr lang="zh-CN" alt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484A90-FA62-45DD-9FEE-D4A38128DD4A}"/>
              </a:ext>
            </a:extLst>
          </p:cNvPr>
          <p:cNvSpPr txBox="1"/>
          <p:nvPr/>
        </p:nvSpPr>
        <p:spPr>
          <a:xfrm>
            <a:off x="1618214" y="1706021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第六步：升级固件。设置</a:t>
            </a:r>
            <a:r>
              <a:rPr lang="en-US" altLang="zh-CN" dirty="0"/>
              <a:t>——</a:t>
            </a:r>
            <a:r>
              <a:rPr lang="zh-CN" altLang="en-US" dirty="0"/>
              <a:t>更多设置</a:t>
            </a:r>
            <a:r>
              <a:rPr lang="en-US" altLang="zh-CN" dirty="0"/>
              <a:t>——</a:t>
            </a:r>
            <a:r>
              <a:rPr lang="zh-CN" altLang="en-US" dirty="0"/>
              <a:t>更多</a:t>
            </a:r>
            <a:r>
              <a:rPr lang="en-US" altLang="zh-CN" dirty="0"/>
              <a:t>——</a:t>
            </a:r>
            <a:r>
              <a:rPr lang="zh-CN" altLang="en-US" dirty="0"/>
              <a:t>固件版本</a:t>
            </a:r>
            <a:r>
              <a:rPr lang="en-US" altLang="zh-CN" dirty="0"/>
              <a:t>——</a:t>
            </a:r>
            <a:r>
              <a:rPr lang="zh-CN" altLang="en-US" dirty="0"/>
              <a:t>升级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5365C59-7A5A-40FA-BBD5-ED5EC508A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26" y="2200593"/>
            <a:ext cx="4348499" cy="20891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6E1CA68-8E8D-4246-99AC-58BD1291A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87" y="2219960"/>
            <a:ext cx="4308185" cy="20698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83E2DD-0EEE-45E1-8AC8-984317FA3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20" y="4415018"/>
            <a:ext cx="4120209" cy="19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9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8"/>
            <a:ext cx="12192000" cy="683338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985F42-47EF-43B7-8A03-7FAB68B35738}"/>
              </a:ext>
            </a:extLst>
          </p:cNvPr>
          <p:cNvSpPr/>
          <p:nvPr/>
        </p:nvSpPr>
        <p:spPr>
          <a:xfrm>
            <a:off x="1652082" y="583448"/>
            <a:ext cx="1877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活动四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17C4D7-C2AB-4A04-B31A-50E830F03781}"/>
              </a:ext>
            </a:extLst>
          </p:cNvPr>
          <p:cNvSpPr txBox="1"/>
          <p:nvPr/>
        </p:nvSpPr>
        <p:spPr>
          <a:xfrm>
            <a:off x="3702555" y="534716"/>
            <a:ext cx="295809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Mind+</a:t>
            </a:r>
            <a:r>
              <a:rPr lang="zh-CN" altLang="en-US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连接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TT</a:t>
            </a:r>
            <a:endParaRPr lang="zh-CN" alt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24177E-11D3-4A55-A84B-7AB036B68832}"/>
              </a:ext>
            </a:extLst>
          </p:cNvPr>
          <p:cNvSpPr txBox="1"/>
          <p:nvPr/>
        </p:nvSpPr>
        <p:spPr>
          <a:xfrm>
            <a:off x="1652082" y="2438400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、打开</a:t>
            </a:r>
            <a:r>
              <a:rPr lang="en-US" altLang="zh-CN" dirty="0"/>
              <a:t>Mind+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8209447-C7B6-4F88-8FF2-6FA911C0E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488" y="2189678"/>
            <a:ext cx="809625" cy="8667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67FBF5B-E6D9-4E75-9D44-E8D65AB66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082" y="3360983"/>
            <a:ext cx="4491465" cy="258942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89183A4-6792-4E92-A531-33B92A943CE5}"/>
              </a:ext>
            </a:extLst>
          </p:cNvPr>
          <p:cNvSpPr txBox="1"/>
          <p:nvPr/>
        </p:nvSpPr>
        <p:spPr>
          <a:xfrm>
            <a:off x="5948051" y="2438399"/>
            <a:ext cx="573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、选择扩展</a:t>
            </a:r>
            <a:r>
              <a:rPr lang="en-US" altLang="zh-CN" dirty="0"/>
              <a:t>——</a:t>
            </a:r>
            <a:r>
              <a:rPr lang="zh-CN" altLang="en-US" dirty="0"/>
              <a:t>功能模块</a:t>
            </a:r>
            <a:r>
              <a:rPr lang="en-US" altLang="zh-CN" dirty="0"/>
              <a:t>——</a:t>
            </a:r>
            <a:r>
              <a:rPr lang="en-US" altLang="zh-CN" sz="1800" kern="0" dirty="0" err="1"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RoboMaster</a:t>
            </a:r>
            <a:r>
              <a:rPr lang="en-US" altLang="zh-CN" sz="1800" kern="0" dirty="0"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TT</a:t>
            </a:r>
            <a:r>
              <a:rPr lang="zh-CN" altLang="en-US" sz="1800" kern="0" dirty="0"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（单机）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CDCC99D-954D-4358-B789-0608BDB00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856" y="3212659"/>
            <a:ext cx="25431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3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8"/>
            <a:ext cx="12192000" cy="683338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985F42-47EF-43B7-8A03-7FAB68B35738}"/>
              </a:ext>
            </a:extLst>
          </p:cNvPr>
          <p:cNvSpPr/>
          <p:nvPr/>
        </p:nvSpPr>
        <p:spPr>
          <a:xfrm>
            <a:off x="1652082" y="583448"/>
            <a:ext cx="1877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活动四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17C4D7-C2AB-4A04-B31A-50E830F03781}"/>
              </a:ext>
            </a:extLst>
          </p:cNvPr>
          <p:cNvSpPr txBox="1"/>
          <p:nvPr/>
        </p:nvSpPr>
        <p:spPr>
          <a:xfrm>
            <a:off x="3702555" y="534716"/>
            <a:ext cx="295809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Mind+</a:t>
            </a:r>
            <a:r>
              <a:rPr lang="zh-CN" altLang="en-US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连接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TT</a:t>
            </a:r>
            <a:endParaRPr lang="zh-CN" alt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ECB9D2-351B-40BC-9041-6E5DF2836D89}"/>
              </a:ext>
            </a:extLst>
          </p:cNvPr>
          <p:cNvSpPr txBox="1"/>
          <p:nvPr/>
        </p:nvSpPr>
        <p:spPr>
          <a:xfrm>
            <a:off x="1652082" y="1919111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、在功能模块中找到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790FA12-A62E-490C-8FC3-8FF1FDF83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062" y="1919111"/>
            <a:ext cx="2924175" cy="36195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1D7F17F-57E2-400E-8095-0E15BA467610}"/>
              </a:ext>
            </a:extLst>
          </p:cNvPr>
          <p:cNvSpPr txBox="1"/>
          <p:nvPr/>
        </p:nvSpPr>
        <p:spPr>
          <a:xfrm>
            <a:off x="1652082" y="2628751"/>
            <a:ext cx="9717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、单击        ，刷新找到</a:t>
            </a:r>
            <a:r>
              <a:rPr lang="en-US" altLang="zh-CN" dirty="0"/>
              <a:t>TELLO</a:t>
            </a:r>
            <a:r>
              <a:rPr lang="zh-CN" altLang="en-US" dirty="0"/>
              <a:t>开头的</a:t>
            </a:r>
            <a:r>
              <a:rPr lang="en-US" altLang="zh-CN" dirty="0"/>
              <a:t>WIFI</a:t>
            </a:r>
            <a:r>
              <a:rPr lang="zh-CN" altLang="en-US" dirty="0"/>
              <a:t>（注意保持电脑无线网络断网中），出现已连接代表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TT</a:t>
            </a:r>
            <a:r>
              <a:rPr lang="zh-CN" altLang="en-US" dirty="0"/>
              <a:t>与</a:t>
            </a:r>
            <a:r>
              <a:rPr lang="en-US" altLang="zh-CN" dirty="0"/>
              <a:t>Mind+</a:t>
            </a:r>
            <a:r>
              <a:rPr lang="zh-CN" altLang="en-US" dirty="0"/>
              <a:t>已经连接。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D09AF6C-E48D-4236-9DB0-718974E62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942" y="2683215"/>
            <a:ext cx="371475" cy="3429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6587318-EAE0-465A-9B9B-2269DBA46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195" y="3708462"/>
            <a:ext cx="3348720" cy="251557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099E59E-6FF4-4B98-B42B-7BFAF0638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510" y="3708462"/>
            <a:ext cx="3522133" cy="24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46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8"/>
            <a:ext cx="12192000" cy="683338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985F42-47EF-43B7-8A03-7FAB68B35738}"/>
              </a:ext>
            </a:extLst>
          </p:cNvPr>
          <p:cNvSpPr/>
          <p:nvPr/>
        </p:nvSpPr>
        <p:spPr>
          <a:xfrm>
            <a:off x="1652082" y="583448"/>
            <a:ext cx="1877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活动四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17C4D7-C2AB-4A04-B31A-50E830F03781}"/>
              </a:ext>
            </a:extLst>
          </p:cNvPr>
          <p:cNvSpPr txBox="1"/>
          <p:nvPr/>
        </p:nvSpPr>
        <p:spPr>
          <a:xfrm>
            <a:off x="3702555" y="534716"/>
            <a:ext cx="295809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Mind+</a:t>
            </a:r>
            <a:r>
              <a:rPr lang="zh-CN" altLang="en-US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连接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TT</a:t>
            </a:r>
            <a:endParaRPr lang="zh-CN" alt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ECB9D2-351B-40BC-9041-6E5DF2836D89}"/>
              </a:ext>
            </a:extLst>
          </p:cNvPr>
          <p:cNvSpPr txBox="1"/>
          <p:nvPr/>
        </p:nvSpPr>
        <p:spPr>
          <a:xfrm>
            <a:off x="1652082" y="1919111"/>
            <a:ext cx="330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r>
              <a:rPr lang="zh-CN" altLang="en-US" dirty="0"/>
              <a:t>、返回编辑器可以测试连接。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119B06F-958E-4376-B8DF-4D450E58D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605" y="2790875"/>
            <a:ext cx="1885950" cy="11811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C9C016E-4FEF-4C9C-8E59-A1BE2C98131D}"/>
              </a:ext>
            </a:extLst>
          </p:cNvPr>
          <p:cNvSpPr txBox="1"/>
          <p:nvPr/>
        </p:nvSpPr>
        <p:spPr>
          <a:xfrm>
            <a:off x="4768197" y="2868473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单击起桨模式（螺旋桨叶转代表连接成功）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2B4F16B-78BD-4AD3-8FC7-5532B85265B8}"/>
              </a:ext>
            </a:extLst>
          </p:cNvPr>
          <p:cNvSpPr txBox="1"/>
          <p:nvPr/>
        </p:nvSpPr>
        <p:spPr>
          <a:xfrm>
            <a:off x="4768197" y="344130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退出起桨模式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DAE512C-06F4-40DB-A60D-F2EEF8C2C5C8}"/>
              </a:ext>
            </a:extLst>
          </p:cNvPr>
          <p:cNvSpPr txBox="1"/>
          <p:nvPr/>
        </p:nvSpPr>
        <p:spPr>
          <a:xfrm>
            <a:off x="2759579" y="5091822"/>
            <a:ext cx="6579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zh-CN" altLang="en-US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提示：</a:t>
            </a:r>
            <a:r>
              <a:rPr lang="zh-CN" altLang="zh-CN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可以查看机身上的</a:t>
            </a:r>
            <a:r>
              <a:rPr lang="en-US" altLang="zh-CN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WIFI</a:t>
            </a:r>
            <a:r>
              <a:rPr lang="zh-CN" altLang="zh-CN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标识，是否</a:t>
            </a:r>
            <a:r>
              <a:rPr lang="zh-CN" altLang="en-US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zh-CN" altLang="zh-CN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连接</a:t>
            </a:r>
            <a:r>
              <a:rPr lang="zh-CN" altLang="en-US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的一致</a:t>
            </a:r>
            <a:r>
              <a:rPr lang="zh-CN" altLang="zh-CN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1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04800" indent="266700" algn="just"/>
            <a:r>
              <a:rPr lang="en-US" altLang="zh-CN" sz="1800" kern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sz="1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0819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0F947DB-2C22-4D33-B89C-E4BC38DFC94B}"/>
              </a:ext>
            </a:extLst>
          </p:cNvPr>
          <p:cNvSpPr/>
          <p:nvPr/>
        </p:nvSpPr>
        <p:spPr>
          <a:xfrm>
            <a:off x="1731015" y="677518"/>
            <a:ext cx="1313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总结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7BB92F-2E33-494D-88E5-68BF8B7183D9}"/>
              </a:ext>
            </a:extLst>
          </p:cNvPr>
          <p:cNvSpPr txBox="1"/>
          <p:nvPr/>
        </p:nvSpPr>
        <p:spPr>
          <a:xfrm>
            <a:off x="2856090" y="1984992"/>
            <a:ext cx="61863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3600" b="1" dirty="0"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了解编程软件</a:t>
            </a:r>
            <a:endParaRPr lang="en-US" altLang="zh-CN" sz="3600" b="1" dirty="0">
              <a:effectLst/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/>
            <a:endParaRPr lang="zh-CN" altLang="zh-CN" sz="54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en-US" altLang="zh-CN" sz="36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Mind+ </a:t>
            </a:r>
            <a:r>
              <a:rPr lang="zh-CN" altLang="zh-CN" sz="3600" dirty="0"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下载  安装</a:t>
            </a:r>
            <a:endParaRPr lang="zh-CN" altLang="zh-CN" sz="54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en-US" altLang="zh-CN" sz="36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TT </a:t>
            </a:r>
            <a:r>
              <a:rPr lang="zh-CN" altLang="zh-CN" sz="3600" dirty="0"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激活 升固件</a:t>
            </a:r>
            <a:endParaRPr lang="zh-CN" altLang="zh-CN" sz="54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zh-CN" sz="36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连接并检查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85276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985F42-47EF-43B7-8A03-7FAB68B35738}"/>
              </a:ext>
            </a:extLst>
          </p:cNvPr>
          <p:cNvSpPr/>
          <p:nvPr/>
        </p:nvSpPr>
        <p:spPr>
          <a:xfrm>
            <a:off x="1934212" y="583448"/>
            <a:ext cx="1313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拓展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0A6D4A-204A-46F1-9E76-57FE0E3B999B}"/>
              </a:ext>
            </a:extLst>
          </p:cNvPr>
          <p:cNvSpPr txBox="1"/>
          <p:nvPr/>
        </p:nvSpPr>
        <p:spPr>
          <a:xfrm>
            <a:off x="1589644" y="2322560"/>
            <a:ext cx="7873670" cy="1649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266700" algn="just">
              <a:lnSpc>
                <a:spcPct val="150000"/>
              </a:lnSpc>
            </a:pPr>
            <a:r>
              <a:rPr lang="en-US" altLang="zh-CN" sz="3600" b="1" kern="0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zh-CN" sz="3600" b="1" kern="0" dirty="0">
                <a:latin typeface="Times New Roman" panose="02020603050405020304" pitchFamily="18" charset="0"/>
                <a:ea typeface="宋体" panose="02010600030101010101" pitchFamily="2" charset="-122"/>
              </a:rPr>
              <a:t>有条件的同学可以回家安装一个</a:t>
            </a:r>
            <a:r>
              <a:rPr lang="en-US" altLang="zh-CN" sz="3600" b="1" kern="0" dirty="0">
                <a:latin typeface="Times New Roman" panose="02020603050405020304" pitchFamily="18" charset="0"/>
                <a:ea typeface="宋体" panose="02010600030101010101" pitchFamily="2" charset="-122"/>
              </a:rPr>
              <a:t>Mind+</a:t>
            </a:r>
            <a:r>
              <a:rPr lang="zh-CN" altLang="zh-CN" sz="3600" b="1" kern="0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DA273B-F513-468F-B36C-6A576C2D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472" y="4525946"/>
            <a:ext cx="2084518" cy="13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8A74619-424C-4F48-85EC-F7D142C09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89698"/>
              </p:ext>
            </p:extLst>
          </p:nvPr>
        </p:nvGraphicFramePr>
        <p:xfrm>
          <a:off x="1302328" y="1371600"/>
          <a:ext cx="9157854" cy="443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019">
                  <a:extLst>
                    <a:ext uri="{9D8B030D-6E8A-4147-A177-3AD203B41FA5}">
                      <a16:colId xmlns:a16="http://schemas.microsoft.com/office/drawing/2014/main" val="2553555247"/>
                    </a:ext>
                  </a:extLst>
                </a:gridCol>
                <a:gridCol w="2097765">
                  <a:extLst>
                    <a:ext uri="{9D8B030D-6E8A-4147-A177-3AD203B41FA5}">
                      <a16:colId xmlns:a16="http://schemas.microsoft.com/office/drawing/2014/main" val="3419671373"/>
                    </a:ext>
                  </a:extLst>
                </a:gridCol>
                <a:gridCol w="1229106">
                  <a:extLst>
                    <a:ext uri="{9D8B030D-6E8A-4147-A177-3AD203B41FA5}">
                      <a16:colId xmlns:a16="http://schemas.microsoft.com/office/drawing/2014/main" val="3944607644"/>
                    </a:ext>
                  </a:extLst>
                </a:gridCol>
                <a:gridCol w="1316421">
                  <a:extLst>
                    <a:ext uri="{9D8B030D-6E8A-4147-A177-3AD203B41FA5}">
                      <a16:colId xmlns:a16="http://schemas.microsoft.com/office/drawing/2014/main" val="1340611994"/>
                    </a:ext>
                  </a:extLst>
                </a:gridCol>
                <a:gridCol w="1539182">
                  <a:extLst>
                    <a:ext uri="{9D8B030D-6E8A-4147-A177-3AD203B41FA5}">
                      <a16:colId xmlns:a16="http://schemas.microsoft.com/office/drawing/2014/main" val="2322203245"/>
                    </a:ext>
                  </a:extLst>
                </a:gridCol>
                <a:gridCol w="1428361">
                  <a:extLst>
                    <a:ext uri="{9D8B030D-6E8A-4147-A177-3AD203B41FA5}">
                      <a16:colId xmlns:a16="http://schemas.microsoft.com/office/drawing/2014/main" val="1542412672"/>
                    </a:ext>
                  </a:extLst>
                </a:gridCol>
              </a:tblGrid>
              <a:tr h="281709">
                <a:tc>
                  <a:txBody>
                    <a:bodyPr/>
                    <a:lstStyle/>
                    <a:p>
                      <a:pPr indent="125730" algn="l"/>
                      <a:r>
                        <a:rPr lang="zh-CN" sz="1800" kern="100" dirty="0">
                          <a:effectLst/>
                        </a:rPr>
                        <a:t>主题：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indent="125730" algn="l"/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第二课 了解编程软件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840470"/>
                  </a:ext>
                </a:extLst>
              </a:tr>
              <a:tr h="494146">
                <a:tc>
                  <a:txBody>
                    <a:bodyPr/>
                    <a:lstStyle/>
                    <a:p>
                      <a:pPr indent="125730" algn="just"/>
                      <a:r>
                        <a:rPr lang="zh-CN" sz="1800" kern="100" dirty="0">
                          <a:effectLst/>
                        </a:rPr>
                        <a:t>小队名称：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zh-CN" sz="1800" kern="100">
                          <a:effectLst/>
                        </a:rPr>
                        <a:t>姓名：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6489980"/>
                  </a:ext>
                </a:extLst>
              </a:tr>
              <a:tr h="845127">
                <a:tc>
                  <a:txBody>
                    <a:bodyPr/>
                    <a:lstStyle/>
                    <a:p>
                      <a:pPr indent="125730" algn="just"/>
                      <a:r>
                        <a:rPr lang="zh-CN" sz="1800" kern="100">
                          <a:effectLst/>
                        </a:rPr>
                        <a:t>成绩内容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 dirty="0">
                          <a:effectLst/>
                        </a:rPr>
                        <a:t>自己评</a:t>
                      </a:r>
                    </a:p>
                    <a:p>
                      <a:pPr algn="ctr"/>
                      <a:r>
                        <a:rPr lang="zh-CN" sz="1800" kern="100" dirty="0">
                          <a:effectLst/>
                        </a:rPr>
                        <a:t>★★★★★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>
                          <a:effectLst/>
                        </a:rPr>
                        <a:t>同学评</a:t>
                      </a:r>
                    </a:p>
                    <a:p>
                      <a:pPr algn="ctr"/>
                      <a:r>
                        <a:rPr lang="zh-CN" sz="1800" kern="100">
                          <a:effectLst/>
                        </a:rPr>
                        <a:t>★★★★★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>
                          <a:effectLst/>
                        </a:rPr>
                        <a:t>老师评</a:t>
                      </a:r>
                    </a:p>
                    <a:p>
                      <a:pPr algn="ctr"/>
                      <a:r>
                        <a:rPr lang="zh-CN" sz="1800" kern="100">
                          <a:effectLst/>
                        </a:rPr>
                        <a:t>★★★★★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>
                          <a:effectLst/>
                        </a:rPr>
                        <a:t>综合评价</a:t>
                      </a:r>
                    </a:p>
                    <a:p>
                      <a:pPr algn="ctr"/>
                      <a:r>
                        <a:rPr lang="zh-CN" sz="1800" kern="100">
                          <a:effectLst/>
                        </a:rPr>
                        <a:t>★★★★★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1175714"/>
                  </a:ext>
                </a:extLst>
              </a:tr>
              <a:tr h="1126836">
                <a:tc>
                  <a:txBody>
                    <a:bodyPr/>
                    <a:lstStyle/>
                    <a:p>
                      <a:pPr indent="125730" algn="l"/>
                      <a:r>
                        <a:rPr lang="zh-CN" sz="1800" kern="100">
                          <a:effectLst/>
                        </a:rPr>
                        <a:t>合作</a:t>
                      </a:r>
                    </a:p>
                    <a:p>
                      <a:pPr indent="125730" algn="l"/>
                      <a:r>
                        <a:rPr lang="zh-CN" sz="1800" kern="100">
                          <a:effectLst/>
                        </a:rPr>
                        <a:t>程度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>
                          <a:effectLst/>
                        </a:rPr>
                        <a:t>小组成员友好配合，互相帮助在合作活动中，能做好自己那部分。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8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8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8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462141"/>
                  </a:ext>
                </a:extLst>
              </a:tr>
              <a:tr h="845127">
                <a:tc>
                  <a:txBody>
                    <a:bodyPr/>
                    <a:lstStyle/>
                    <a:p>
                      <a:pPr indent="125730" algn="l"/>
                      <a:r>
                        <a:rPr lang="zh-CN" sz="1800" kern="100">
                          <a:effectLst/>
                        </a:rPr>
                        <a:t>参与</a:t>
                      </a:r>
                    </a:p>
                    <a:p>
                      <a:pPr indent="125730" algn="l"/>
                      <a:r>
                        <a:rPr lang="zh-CN" sz="1800" kern="100">
                          <a:effectLst/>
                        </a:rPr>
                        <a:t>态度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>
                          <a:effectLst/>
                        </a:rPr>
                        <a:t>活动过程自始至终认真参与活动</a:t>
                      </a:r>
                      <a:r>
                        <a:rPr lang="en-US" sz="1800" kern="100">
                          <a:effectLst/>
                        </a:rPr>
                        <a:t>,</a:t>
                      </a:r>
                      <a:r>
                        <a:rPr lang="zh-CN" sz="1800" kern="100">
                          <a:effectLst/>
                        </a:rPr>
                        <a:t>整个过程非常感兴趣。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8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8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8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7020159"/>
                  </a:ext>
                </a:extLst>
              </a:tr>
              <a:tr h="845127">
                <a:tc>
                  <a:txBody>
                    <a:bodyPr/>
                    <a:lstStyle/>
                    <a:p>
                      <a:pPr indent="125730" algn="l"/>
                      <a:r>
                        <a:rPr lang="zh-CN" sz="1800" kern="100">
                          <a:effectLst/>
                        </a:rPr>
                        <a:t>合作</a:t>
                      </a:r>
                    </a:p>
                    <a:p>
                      <a:pPr indent="125730" algn="l"/>
                      <a:r>
                        <a:rPr lang="zh-CN" sz="1800" kern="100">
                          <a:effectLst/>
                        </a:rPr>
                        <a:t>效果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>
                          <a:effectLst/>
                        </a:rPr>
                        <a:t>认真完成作品，并在制作过程中提出改进或创新建议。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8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8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8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9497673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3EEB5214-652C-4EFB-A1AF-C51D3BDC36FA}"/>
              </a:ext>
            </a:extLst>
          </p:cNvPr>
          <p:cNvSpPr txBox="1"/>
          <p:nvPr/>
        </p:nvSpPr>
        <p:spPr>
          <a:xfrm>
            <a:off x="1685822" y="725269"/>
            <a:ext cx="155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小组评价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6908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CB56B48-11A5-43C2-8AAB-1FE1BDF1C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927581"/>
              </p:ext>
            </p:extLst>
          </p:nvPr>
        </p:nvGraphicFramePr>
        <p:xfrm>
          <a:off x="928253" y="1280161"/>
          <a:ext cx="10543310" cy="4920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0365">
                  <a:extLst>
                    <a:ext uri="{9D8B030D-6E8A-4147-A177-3AD203B41FA5}">
                      <a16:colId xmlns:a16="http://schemas.microsoft.com/office/drawing/2014/main" val="2025856547"/>
                    </a:ext>
                  </a:extLst>
                </a:gridCol>
                <a:gridCol w="2416849">
                  <a:extLst>
                    <a:ext uri="{9D8B030D-6E8A-4147-A177-3AD203B41FA5}">
                      <a16:colId xmlns:a16="http://schemas.microsoft.com/office/drawing/2014/main" val="2708597293"/>
                    </a:ext>
                  </a:extLst>
                </a:gridCol>
                <a:gridCol w="1230489">
                  <a:extLst>
                    <a:ext uri="{9D8B030D-6E8A-4147-A177-3AD203B41FA5}">
                      <a16:colId xmlns:a16="http://schemas.microsoft.com/office/drawing/2014/main" val="2796054480"/>
                    </a:ext>
                  </a:extLst>
                </a:gridCol>
                <a:gridCol w="327170">
                  <a:extLst>
                    <a:ext uri="{9D8B030D-6E8A-4147-A177-3AD203B41FA5}">
                      <a16:colId xmlns:a16="http://schemas.microsoft.com/office/drawing/2014/main" val="517649493"/>
                    </a:ext>
                  </a:extLst>
                </a:gridCol>
                <a:gridCol w="982341">
                  <a:extLst>
                    <a:ext uri="{9D8B030D-6E8A-4147-A177-3AD203B41FA5}">
                      <a16:colId xmlns:a16="http://schemas.microsoft.com/office/drawing/2014/main" val="2309815946"/>
                    </a:ext>
                  </a:extLst>
                </a:gridCol>
                <a:gridCol w="147014">
                  <a:extLst>
                    <a:ext uri="{9D8B030D-6E8A-4147-A177-3AD203B41FA5}">
                      <a16:colId xmlns:a16="http://schemas.microsoft.com/office/drawing/2014/main" val="2035316627"/>
                    </a:ext>
                  </a:extLst>
                </a:gridCol>
                <a:gridCol w="1130494">
                  <a:extLst>
                    <a:ext uri="{9D8B030D-6E8A-4147-A177-3AD203B41FA5}">
                      <a16:colId xmlns:a16="http://schemas.microsoft.com/office/drawing/2014/main" val="964398926"/>
                    </a:ext>
                  </a:extLst>
                </a:gridCol>
                <a:gridCol w="1219294">
                  <a:extLst>
                    <a:ext uri="{9D8B030D-6E8A-4147-A177-3AD203B41FA5}">
                      <a16:colId xmlns:a16="http://schemas.microsoft.com/office/drawing/2014/main" val="2331580393"/>
                    </a:ext>
                  </a:extLst>
                </a:gridCol>
                <a:gridCol w="1219294">
                  <a:extLst>
                    <a:ext uri="{9D8B030D-6E8A-4147-A177-3AD203B41FA5}">
                      <a16:colId xmlns:a16="http://schemas.microsoft.com/office/drawing/2014/main" val="2456797902"/>
                    </a:ext>
                  </a:extLst>
                </a:gridCol>
              </a:tblGrid>
              <a:tr h="258132"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活动课程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127000" algn="l"/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第二课 了解编程软件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27000" algn="l"/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127000" algn="l"/>
                      <a:r>
                        <a:rPr lang="zh-CN" sz="1600" kern="100">
                          <a:effectLst/>
                        </a:rPr>
                        <a:t>总评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127000" algn="l"/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697852"/>
                  </a:ext>
                </a:extLst>
              </a:tr>
              <a:tr h="258132">
                <a:tc>
                  <a:txBody>
                    <a:bodyPr/>
                    <a:lstStyle/>
                    <a:p>
                      <a:pPr indent="127000" algn="l"/>
                      <a:r>
                        <a:rPr lang="zh-CN" sz="1600" kern="100">
                          <a:effectLst/>
                        </a:rPr>
                        <a:t>小组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127000" algn="l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27000" algn="l"/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127000" algn="l"/>
                      <a:r>
                        <a:rPr lang="zh-CN" sz="1600" kern="100">
                          <a:effectLst/>
                        </a:rPr>
                        <a:t>姓名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127000" algn="l"/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287924"/>
                  </a:ext>
                </a:extLst>
              </a:tr>
              <a:tr h="258132"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评价等级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l"/>
                      <a:r>
                        <a:rPr lang="zh-CN" sz="1600" kern="100" dirty="0">
                          <a:effectLst/>
                        </a:rPr>
                        <a:t>非常好，较好，一般，需努力 建议：也可以用星级表示★★★★★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89260"/>
                  </a:ext>
                </a:extLst>
              </a:tr>
              <a:tr h="258132">
                <a:tc>
                  <a:txBody>
                    <a:bodyPr/>
                    <a:lstStyle/>
                    <a:p>
                      <a:pPr algn="l"/>
                      <a:r>
                        <a:rPr lang="zh-CN" sz="1600" kern="100" dirty="0">
                          <a:effectLst/>
                        </a:rPr>
                        <a:t>评价要素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预期目标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自己评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自己评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小组评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小组评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老师评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综合评价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1037064"/>
                  </a:ext>
                </a:extLst>
              </a:tr>
              <a:tr h="516264">
                <a:tc rowSpan="2">
                  <a:txBody>
                    <a:bodyPr/>
                    <a:lstStyle/>
                    <a:p>
                      <a:pPr algn="l"/>
                      <a:r>
                        <a:rPr lang="zh-CN" sz="1600" kern="100" dirty="0">
                          <a:effectLst/>
                        </a:rPr>
                        <a:t>我能完成 </a:t>
                      </a:r>
                    </a:p>
                    <a:p>
                      <a:pPr algn="l"/>
                      <a:r>
                        <a:rPr lang="zh-CN" sz="1600" kern="100" dirty="0">
                          <a:effectLst/>
                        </a:rPr>
                        <a:t>的知识技 </a:t>
                      </a:r>
                    </a:p>
                    <a:p>
                      <a:pPr algn="l"/>
                      <a:r>
                        <a:rPr lang="zh-CN" sz="1600" kern="100" dirty="0">
                          <a:effectLst/>
                        </a:rPr>
                        <a:t>能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altLang="en-US" sz="16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我了解了</a:t>
                      </a: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Mind+</a:t>
                      </a:r>
                      <a:r>
                        <a:rPr lang="zh-CN" altLang="en-US" sz="16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，我会安装</a:t>
                      </a: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Mind+</a:t>
                      </a:r>
                      <a:r>
                        <a:rPr lang="zh-CN" altLang="en-US" sz="16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sz="1600" kern="100" dirty="0">
                          <a:effectLst/>
                        </a:rPr>
                        <a:t>☆☆☆☆☆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141447"/>
                  </a:ext>
                </a:extLst>
              </a:tr>
              <a:tr h="5162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altLang="en-US" sz="16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我了解了</a:t>
                      </a: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RoboMaster TT</a:t>
                      </a:r>
                      <a:r>
                        <a:rPr lang="zh-CN" altLang="en-US" sz="16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9161972"/>
                  </a:ext>
                </a:extLst>
              </a:tr>
              <a:tr h="774396"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我的情感态度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altLang="en-US" sz="16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我完成任务中很很好和同学合作。相互交流共同完成。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4345825"/>
                  </a:ext>
                </a:extLst>
              </a:tr>
              <a:tr h="516264">
                <a:tc rowSpan="2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我的综合能力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altLang="en-US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我能通过</a:t>
                      </a: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Mind+</a:t>
                      </a:r>
                      <a:r>
                        <a:rPr lang="zh-CN" altLang="en-US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连接</a:t>
                      </a: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</a:t>
                      </a:r>
                      <a:r>
                        <a:rPr lang="zh-CN" altLang="en-US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 dirty="0">
                          <a:effectLst/>
                        </a:rPr>
                        <a:t>★★★★★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990094"/>
                  </a:ext>
                </a:extLst>
              </a:tr>
              <a:tr h="7743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altLang="en-US" sz="16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我很喜欢通过小组之间作品的展示和评价交流。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951186"/>
                  </a:ext>
                </a:extLst>
              </a:tr>
              <a:tr h="774396"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我的</a:t>
                      </a:r>
                      <a:r>
                        <a:rPr lang="en-US" sz="1600" kern="100">
                          <a:effectLst/>
                        </a:rPr>
                        <a:t>STEAM</a:t>
                      </a:r>
                      <a:r>
                        <a:rPr lang="zh-CN" sz="1600" kern="100">
                          <a:effectLst/>
                        </a:rPr>
                        <a:t>素养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altLang="en-US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我通过合作学习，可以在任务完成中达到较好的效果，速度非常快。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sz="1600" kern="100" dirty="0">
                          <a:effectLst/>
                        </a:rPr>
                        <a:t>☆☆☆☆☆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sz="1600" kern="100" dirty="0">
                          <a:effectLst/>
                        </a:rPr>
                        <a:t>☆☆☆☆☆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 dirty="0">
                          <a:effectLst/>
                        </a:rPr>
                        <a:t>☆☆☆☆☆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1482519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FB40F907-F308-441E-8E54-F361F8626023}"/>
              </a:ext>
            </a:extLst>
          </p:cNvPr>
          <p:cNvSpPr txBox="1"/>
          <p:nvPr/>
        </p:nvSpPr>
        <p:spPr>
          <a:xfrm>
            <a:off x="1690254" y="624021"/>
            <a:ext cx="1925783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活动评价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652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5"/>
            <a:ext cx="12192000" cy="6833382"/>
          </a:xfrm>
          <a:prstGeom prst="rect">
            <a:avLst/>
          </a:prstGeom>
        </p:spPr>
      </p:pic>
      <p:sp>
        <p:nvSpPr>
          <p:cNvPr id="4" name="圆角矩形 7">
            <a:extLst>
              <a:ext uri="{FF2B5EF4-FFF2-40B4-BE49-F238E27FC236}">
                <a16:creationId xmlns:a16="http://schemas.microsoft.com/office/drawing/2014/main" id="{0C102B91-7C9F-4A1A-9D91-448A416979E1}"/>
              </a:ext>
            </a:extLst>
          </p:cNvPr>
          <p:cNvSpPr/>
          <p:nvPr/>
        </p:nvSpPr>
        <p:spPr>
          <a:xfrm>
            <a:off x="4594454" y="3370410"/>
            <a:ext cx="645160" cy="508000"/>
          </a:xfrm>
          <a:prstGeom prst="roundRect">
            <a:avLst>
              <a:gd name="adj" fmla="val 50000"/>
            </a:avLst>
          </a:prstGeom>
          <a:solidFill>
            <a:srgbClr val="19A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357C11-AFF0-4A6A-AA5F-953BF4C9D155}"/>
              </a:ext>
            </a:extLst>
          </p:cNvPr>
          <p:cNvSpPr txBox="1"/>
          <p:nvPr/>
        </p:nvSpPr>
        <p:spPr>
          <a:xfrm>
            <a:off x="5696179" y="4230191"/>
            <a:ext cx="35381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zh-CN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激活</a:t>
            </a:r>
            <a:r>
              <a:rPr lang="zh-CN" altLang="en-US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无人机</a:t>
            </a:r>
            <a:endParaRPr lang="zh-CN" altLang="zh-CN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7D9955D-01DB-4804-8896-B996C5616F7F}"/>
              </a:ext>
            </a:extLst>
          </p:cNvPr>
          <p:cNvSpPr txBox="1"/>
          <p:nvPr/>
        </p:nvSpPr>
        <p:spPr>
          <a:xfrm>
            <a:off x="4157542" y="1322241"/>
            <a:ext cx="1538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目录</a:t>
            </a:r>
            <a:endParaRPr lang="en-US" altLang="zh-CN" sz="40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D75CB4-9345-45F9-A8EA-3462D79EE26E}"/>
              </a:ext>
            </a:extLst>
          </p:cNvPr>
          <p:cNvSpPr/>
          <p:nvPr/>
        </p:nvSpPr>
        <p:spPr>
          <a:xfrm>
            <a:off x="5500599" y="1578440"/>
            <a:ext cx="19786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CONTENTS</a:t>
            </a:r>
            <a:endParaRPr lang="zh-CN" altLang="en-US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29348D5-6246-46B4-9B55-8329F553B960}"/>
              </a:ext>
            </a:extLst>
          </p:cNvPr>
          <p:cNvSpPr txBox="1"/>
          <p:nvPr/>
        </p:nvSpPr>
        <p:spPr>
          <a:xfrm>
            <a:off x="5696178" y="5042990"/>
            <a:ext cx="42267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Mind+</a:t>
            </a:r>
            <a:r>
              <a:rPr lang="zh-CN" altLang="zh-CN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连接</a:t>
            </a:r>
            <a:r>
              <a:rPr lang="en-US" altLang="zh-CN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 TT </a:t>
            </a:r>
            <a:endParaRPr lang="zh-CN" altLang="zh-CN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pic>
        <p:nvPicPr>
          <p:cNvPr id="10" name="图片 9" descr="shoukeguanli">
            <a:extLst>
              <a:ext uri="{FF2B5EF4-FFF2-40B4-BE49-F238E27FC236}">
                <a16:creationId xmlns:a16="http://schemas.microsoft.com/office/drawing/2014/main" id="{DAA41166-881D-4C66-ADA5-08D18AED1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044" y="2528400"/>
            <a:ext cx="621665" cy="621665"/>
          </a:xfrm>
          <a:prstGeom prst="rect">
            <a:avLst/>
          </a:prstGeom>
        </p:spPr>
      </p:pic>
      <p:pic>
        <p:nvPicPr>
          <p:cNvPr id="11" name="图片 10" descr="gongzuozongjie">
            <a:extLst>
              <a:ext uri="{FF2B5EF4-FFF2-40B4-BE49-F238E27FC236}">
                <a16:creationId xmlns:a16="http://schemas.microsoft.com/office/drawing/2014/main" id="{398916D6-BC11-41A4-9637-292652322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039" y="4151460"/>
            <a:ext cx="636270" cy="636270"/>
          </a:xfrm>
          <a:prstGeom prst="rect">
            <a:avLst/>
          </a:prstGeom>
        </p:spPr>
      </p:pic>
      <p:pic>
        <p:nvPicPr>
          <p:cNvPr id="12" name="图片 11" descr="pingjia">
            <a:extLst>
              <a:ext uri="{FF2B5EF4-FFF2-40B4-BE49-F238E27FC236}">
                <a16:creationId xmlns:a16="http://schemas.microsoft.com/office/drawing/2014/main" id="{D7A40BEE-846C-48D2-9549-911C7F60E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439" y="4961085"/>
            <a:ext cx="610870" cy="61087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703E5A3-5B58-4FEB-8EF4-003270AED847}"/>
              </a:ext>
            </a:extLst>
          </p:cNvPr>
          <p:cNvSpPr txBox="1"/>
          <p:nvPr/>
        </p:nvSpPr>
        <p:spPr>
          <a:xfrm>
            <a:off x="5696179" y="2608400"/>
            <a:ext cx="19786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认识</a:t>
            </a:r>
            <a:r>
              <a:rPr lang="en-US" altLang="zh-CN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Mind+</a:t>
            </a:r>
            <a:endParaRPr lang="zh-CN" altLang="zh-CN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0FA64D-AEED-4F9D-99D7-9703098128C6}"/>
              </a:ext>
            </a:extLst>
          </p:cNvPr>
          <p:cNvSpPr txBox="1"/>
          <p:nvPr/>
        </p:nvSpPr>
        <p:spPr>
          <a:xfrm>
            <a:off x="5696178" y="3409135"/>
            <a:ext cx="353813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zh-CN" altLang="zh-CN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认识</a:t>
            </a:r>
            <a:r>
              <a:rPr lang="en-US" altLang="zh-CN" sz="2400" b="1" dirty="0" err="1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RoboMaster</a:t>
            </a:r>
            <a:r>
              <a:rPr lang="en-US" altLang="zh-CN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 TT </a:t>
            </a:r>
            <a:endParaRPr lang="zh-CN" altLang="zh-CN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pic>
        <p:nvPicPr>
          <p:cNvPr id="15" name="图片 14" descr="wurenji">
            <a:extLst>
              <a:ext uri="{FF2B5EF4-FFF2-40B4-BE49-F238E27FC236}">
                <a16:creationId xmlns:a16="http://schemas.microsoft.com/office/drawing/2014/main" id="{76F7ACCB-1400-41F0-944C-582535D32B68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lum bright="70000" contrast="-70000"/>
          </a:blip>
          <a:stretch>
            <a:fillRect/>
          </a:stretch>
        </p:blipFill>
        <p:spPr>
          <a:xfrm>
            <a:off x="4678909" y="3396445"/>
            <a:ext cx="455295" cy="4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ABAFE95-9CC0-4C13-BC55-7A641D581013}"/>
              </a:ext>
            </a:extLst>
          </p:cNvPr>
          <p:cNvSpPr txBox="1"/>
          <p:nvPr/>
        </p:nvSpPr>
        <p:spPr>
          <a:xfrm>
            <a:off x="2009830" y="2151727"/>
            <a:ext cx="797237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Mind+</a:t>
            </a:r>
            <a:r>
              <a:rPr lang="zh-CN" altLang="zh-CN" sz="32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是一款拥有自主知识产权的国产青少年编程软件，集成各种主流主控板及上百种开源硬件，支持人工智能（</a:t>
            </a:r>
            <a:r>
              <a:rPr lang="en-US" altLang="zh-CN" sz="32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AI</a:t>
            </a:r>
            <a:r>
              <a:rPr lang="zh-CN" altLang="zh-CN" sz="32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）与物联网（</a:t>
            </a:r>
            <a:r>
              <a:rPr lang="en-US" altLang="zh-CN" sz="32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IoT</a:t>
            </a:r>
            <a:r>
              <a:rPr lang="zh-CN" altLang="zh-CN" sz="32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）功能，既可以拖动图形化积木编程，还可以使用</a:t>
            </a:r>
            <a:r>
              <a:rPr lang="en-US" altLang="zh-CN" sz="32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Python/C/C++</a:t>
            </a:r>
            <a:r>
              <a:rPr lang="zh-CN" altLang="zh-CN" sz="32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等高级编程语言，让大家轻松体验创造的乐趣。</a:t>
            </a:r>
            <a:endParaRPr lang="zh-CN" altLang="en-US" sz="48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ECF290B-7F19-4D48-8991-8A075900D4F0}"/>
              </a:ext>
            </a:extLst>
          </p:cNvPr>
          <p:cNvSpPr/>
          <p:nvPr/>
        </p:nvSpPr>
        <p:spPr>
          <a:xfrm>
            <a:off x="3849240" y="1413064"/>
            <a:ext cx="30412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认识</a:t>
            </a:r>
            <a:r>
              <a:rPr lang="en-US" altLang="zh-CN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Mind+</a:t>
            </a:r>
            <a:endParaRPr lang="zh-CN" altLang="en-US" sz="4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033BD9-19BD-405C-89A1-AE1E603F0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61" y="699013"/>
            <a:ext cx="2084518" cy="137106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活动一 </a:t>
            </a:r>
          </a:p>
        </p:txBody>
      </p:sp>
    </p:spTree>
    <p:extLst>
      <p:ext uri="{BB962C8B-B14F-4D97-AF65-F5344CB8AC3E}">
        <p14:creationId xmlns:p14="http://schemas.microsoft.com/office/powerpoint/2010/main" val="408994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ECF290B-7F19-4D48-8991-8A075900D4F0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活动一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C483F8C-4F08-4999-B774-46079F9F0AE5}"/>
              </a:ext>
            </a:extLst>
          </p:cNvPr>
          <p:cNvSpPr txBox="1"/>
          <p:nvPr/>
        </p:nvSpPr>
        <p:spPr>
          <a:xfrm>
            <a:off x="2365022" y="5392686"/>
            <a:ext cx="3588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zh-CN" altLang="zh-CN" sz="36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下载与安装</a:t>
            </a:r>
            <a:endParaRPr lang="zh-CN" alt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CBEE0B1-49E3-4B39-B1CC-1F2E3B15E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991" y="2593401"/>
            <a:ext cx="2718090" cy="255118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BE0122C-CD68-4E49-8A6F-F79FB6728F09}"/>
              </a:ext>
            </a:extLst>
          </p:cNvPr>
          <p:cNvSpPr txBox="1"/>
          <p:nvPr/>
        </p:nvSpPr>
        <p:spPr>
          <a:xfrm>
            <a:off x="1911927" y="1680758"/>
            <a:ext cx="7661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70" algn="just"/>
            <a:r>
              <a:rPr lang="en-US" altLang="zh-CN" sz="28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zh-CN" sz="28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打开</a:t>
            </a:r>
            <a:r>
              <a:rPr lang="en-US" altLang="zh-CN" sz="28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Mind+</a:t>
            </a:r>
            <a:r>
              <a:rPr lang="zh-CN" altLang="zh-CN" sz="28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主页 </a:t>
            </a:r>
            <a:r>
              <a:rPr lang="en-US" altLang="zh-CN" sz="28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http://mindplus.cc/</a:t>
            </a:r>
            <a:endParaRPr lang="zh-CN" altLang="zh-CN" sz="20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BB84CD-9D3A-4B6C-96FA-536A0E8E35CC}"/>
              </a:ext>
            </a:extLst>
          </p:cNvPr>
          <p:cNvSpPr txBox="1"/>
          <p:nvPr/>
        </p:nvSpPr>
        <p:spPr>
          <a:xfrm>
            <a:off x="6317673" y="3915358"/>
            <a:ext cx="3255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Mind+客户端下载for Windows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rgbClr val="91919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91919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版本：V1.6.6 RC2.0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91919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安装要求：Win7/Win8/Win10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495723A-159D-4C39-A274-F0CF2B107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2" y="2672875"/>
            <a:ext cx="1281978" cy="11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8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ECF290B-7F19-4D48-8991-8A075900D4F0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活动一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BE0122C-CD68-4E49-8A6F-F79FB6728F09}"/>
              </a:ext>
            </a:extLst>
          </p:cNvPr>
          <p:cNvSpPr txBox="1"/>
          <p:nvPr/>
        </p:nvSpPr>
        <p:spPr>
          <a:xfrm>
            <a:off x="1911927" y="1680758"/>
            <a:ext cx="7703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70" algn="just"/>
            <a:r>
              <a:rPr lang="en-US" altLang="zh-CN" sz="28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2800" b="1" kern="0" dirty="0">
                <a:latin typeface="Times New Roman" panose="02020603050405020304" pitchFamily="18" charset="0"/>
                <a:ea typeface="宋体" panose="02010600030101010101" pitchFamily="2" charset="-122"/>
              </a:rPr>
              <a:t>双击安装包进行安装</a:t>
            </a:r>
          </a:p>
          <a:p>
            <a:pPr marL="306070" algn="just"/>
            <a:endParaRPr lang="zh-CN" altLang="zh-CN" sz="20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7F3DA1D-570C-4200-8710-9A10FB23D0D1}"/>
              </a:ext>
            </a:extLst>
          </p:cNvPr>
          <p:cNvSpPr txBox="1"/>
          <p:nvPr/>
        </p:nvSpPr>
        <p:spPr>
          <a:xfrm>
            <a:off x="1607129" y="24505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4292E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第一步可以选择语言</a:t>
            </a:r>
            <a:endParaRPr lang="zh-CN" alt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FD5FBAC-8807-4C0C-8D30-2F0B1F724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95" y="3342752"/>
            <a:ext cx="3728834" cy="19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3E37C75-82B4-4E0A-8FAD-107F51A54C83}"/>
              </a:ext>
            </a:extLst>
          </p:cNvPr>
          <p:cNvSpPr txBox="1"/>
          <p:nvPr/>
        </p:nvSpPr>
        <p:spPr>
          <a:xfrm>
            <a:off x="5986239" y="24092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4292E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之后根据提示进行安装，待进度条走完即完成完成。</a:t>
            </a:r>
            <a:endParaRPr lang="zh-CN" alt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435A4AF-30FE-4D48-A8AF-39FAF7A4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23" y="3151069"/>
            <a:ext cx="3728833" cy="268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3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ECF290B-7F19-4D48-8991-8A075900D4F0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活动二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C483F8C-4F08-4999-B774-46079F9F0AE5}"/>
              </a:ext>
            </a:extLst>
          </p:cNvPr>
          <p:cNvSpPr txBox="1"/>
          <p:nvPr/>
        </p:nvSpPr>
        <p:spPr>
          <a:xfrm>
            <a:off x="4031672" y="686855"/>
            <a:ext cx="49322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认识</a:t>
            </a:r>
            <a:r>
              <a:rPr lang="en-US" altLang="zh-CN" sz="3600" b="1" i="0" dirty="0" err="1">
                <a:solidFill>
                  <a:srgbClr val="3B3E40"/>
                </a:solidFill>
                <a:effectLst/>
                <a:latin typeface="Open Sans"/>
              </a:rPr>
              <a:t>RoboMaster</a:t>
            </a:r>
            <a:r>
              <a:rPr lang="en-US" altLang="zh-CN" sz="3600" b="1" i="0" dirty="0">
                <a:solidFill>
                  <a:srgbClr val="3B3E40"/>
                </a:solidFill>
                <a:effectLst/>
                <a:latin typeface="Open Sans"/>
              </a:rPr>
              <a:t> TT</a:t>
            </a:r>
          </a:p>
          <a:p>
            <a:pPr lvl="0" algn="just"/>
            <a:endParaRPr lang="zh-CN" alt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D3581C9-254D-455D-8D00-1D6E239447FD}"/>
              </a:ext>
            </a:extLst>
          </p:cNvPr>
          <p:cNvSpPr txBox="1"/>
          <p:nvPr/>
        </p:nvSpPr>
        <p:spPr>
          <a:xfrm>
            <a:off x="1427017" y="1764073"/>
            <a:ext cx="933796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/>
              <a:t>        作为大疆教育天空端</a:t>
            </a:r>
            <a:r>
              <a:rPr lang="zh-CN" altLang="en-US" sz="3200" dirty="0">
                <a:solidFill>
                  <a:srgbClr val="FF0000"/>
                </a:solidFill>
              </a:rPr>
              <a:t>教育无人机</a:t>
            </a:r>
            <a:r>
              <a:rPr lang="zh-CN" altLang="en-US" sz="3200" dirty="0"/>
              <a:t>，RoboMaster TT 致力于降低机器人和人工智能学习门槛，在学生刚接触科技教育初期培养其好奇心与自信心。为此，RoboMaster TT 在Tello EDU 的基础上拥抱开源并全新升级，通过丰富的</a:t>
            </a:r>
            <a:r>
              <a:rPr lang="zh-CN" altLang="en-US" sz="3200" dirty="0">
                <a:solidFill>
                  <a:srgbClr val="FF0000"/>
                </a:solidFill>
              </a:rPr>
              <a:t>软硬件拓展性</a:t>
            </a:r>
            <a:r>
              <a:rPr lang="zh-CN" altLang="en-US" sz="3200" dirty="0"/>
              <a:t>，实现</a:t>
            </a:r>
            <a:r>
              <a:rPr lang="zh-CN" altLang="en-US" sz="3200" dirty="0">
                <a:solidFill>
                  <a:srgbClr val="FF0000"/>
                </a:solidFill>
              </a:rPr>
              <a:t>多机协同控制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0000"/>
                </a:solidFill>
              </a:rPr>
              <a:t>人工智能应用</a:t>
            </a:r>
            <a:r>
              <a:rPr lang="zh-CN" altLang="en-US" sz="3200" dirty="0"/>
              <a:t>等。同时，TT 配套完善的无人机与人工智能课程以及全新赛事体系，为机器人教育带来焕然一新的体验，充分激发学生的创造力。</a:t>
            </a:r>
          </a:p>
        </p:txBody>
      </p:sp>
    </p:spTree>
    <p:extLst>
      <p:ext uri="{BB962C8B-B14F-4D97-AF65-F5344CB8AC3E}">
        <p14:creationId xmlns:p14="http://schemas.microsoft.com/office/powerpoint/2010/main" val="23406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ECF290B-7F19-4D48-8991-8A075900D4F0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活动二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C483F8C-4F08-4999-B774-46079F9F0AE5}"/>
              </a:ext>
            </a:extLst>
          </p:cNvPr>
          <p:cNvSpPr txBox="1"/>
          <p:nvPr/>
        </p:nvSpPr>
        <p:spPr>
          <a:xfrm>
            <a:off x="4031672" y="686855"/>
            <a:ext cx="49322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认识</a:t>
            </a:r>
            <a:r>
              <a:rPr lang="en-US" altLang="zh-CN" sz="3600" b="1" i="0" dirty="0" err="1">
                <a:solidFill>
                  <a:srgbClr val="3B3E40"/>
                </a:solidFill>
                <a:effectLst/>
                <a:latin typeface="Open Sans"/>
              </a:rPr>
              <a:t>RoboMaster</a:t>
            </a:r>
            <a:r>
              <a:rPr lang="en-US" altLang="zh-CN" sz="3600" b="1" i="0" dirty="0">
                <a:solidFill>
                  <a:srgbClr val="3B3E40"/>
                </a:solidFill>
                <a:effectLst/>
                <a:latin typeface="Open Sans"/>
              </a:rPr>
              <a:t> TT</a:t>
            </a:r>
          </a:p>
          <a:p>
            <a:pPr lvl="0" algn="just"/>
            <a:endParaRPr lang="zh-CN" alt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D3581C9-254D-455D-8D00-1D6E239447FD}"/>
              </a:ext>
            </a:extLst>
          </p:cNvPr>
          <p:cNvSpPr txBox="1"/>
          <p:nvPr/>
        </p:nvSpPr>
        <p:spPr>
          <a:xfrm>
            <a:off x="1427017" y="1764073"/>
            <a:ext cx="9337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/>
              <a:t>        </a:t>
            </a:r>
          </a:p>
        </p:txBody>
      </p:sp>
      <p:pic>
        <p:nvPicPr>
          <p:cNvPr id="6" name="图片 5" descr="侧">
            <a:extLst>
              <a:ext uri="{FF2B5EF4-FFF2-40B4-BE49-F238E27FC236}">
                <a16:creationId xmlns:a16="http://schemas.microsoft.com/office/drawing/2014/main" id="{79CB9648-74B2-4E20-BD05-DF952DA9E5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35" t="27977" b="28825"/>
          <a:stretch>
            <a:fillRect/>
          </a:stretch>
        </p:blipFill>
        <p:spPr>
          <a:xfrm>
            <a:off x="1835479" y="1422073"/>
            <a:ext cx="8046910" cy="381295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313B9C6-F5F5-4EDC-8162-9FD0089FBE4C}"/>
              </a:ext>
            </a:extLst>
          </p:cNvPr>
          <p:cNvSpPr txBox="1"/>
          <p:nvPr/>
        </p:nvSpPr>
        <p:spPr>
          <a:xfrm flipH="1">
            <a:off x="6895145" y="1707628"/>
            <a:ext cx="168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桨叶保护罩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257C5A-C834-40B7-B885-33789EF79C01}"/>
              </a:ext>
            </a:extLst>
          </p:cNvPr>
          <p:cNvSpPr txBox="1"/>
          <p:nvPr/>
        </p:nvSpPr>
        <p:spPr>
          <a:xfrm flipH="1">
            <a:off x="2343892" y="1591237"/>
            <a:ext cx="127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螺旋桨叶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2B0A26-7E5F-4160-9474-CD1C63230BF9}"/>
              </a:ext>
            </a:extLst>
          </p:cNvPr>
          <p:cNvSpPr txBox="1"/>
          <p:nvPr/>
        </p:nvSpPr>
        <p:spPr>
          <a:xfrm flipH="1">
            <a:off x="9720449" y="5063582"/>
            <a:ext cx="127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重量</a:t>
            </a:r>
            <a:r>
              <a:rPr lang="en-US" altLang="zh-CN" dirty="0"/>
              <a:t>87</a:t>
            </a:r>
            <a:r>
              <a:rPr lang="zh-CN" altLang="en-US" dirty="0"/>
              <a:t>克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197E72-9F5B-464B-BC68-5FF1B58A435F}"/>
              </a:ext>
            </a:extLst>
          </p:cNvPr>
          <p:cNvSpPr txBox="1"/>
          <p:nvPr/>
        </p:nvSpPr>
        <p:spPr>
          <a:xfrm flipH="1">
            <a:off x="9366714" y="4509153"/>
            <a:ext cx="217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飞行时间</a:t>
            </a:r>
            <a:r>
              <a:rPr lang="en-US" altLang="zh-CN" dirty="0"/>
              <a:t>13min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CD3C883-70B2-43D7-80CF-4A5F3E9AACD6}"/>
              </a:ext>
            </a:extLst>
          </p:cNvPr>
          <p:cNvSpPr txBox="1"/>
          <p:nvPr/>
        </p:nvSpPr>
        <p:spPr>
          <a:xfrm flipH="1">
            <a:off x="2691795" y="4766327"/>
            <a:ext cx="92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摄像头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3FD9DFF-CC55-4BB8-AF7D-DA130B7A71B2}"/>
              </a:ext>
            </a:extLst>
          </p:cNvPr>
          <p:cNvSpPr txBox="1"/>
          <p:nvPr/>
        </p:nvSpPr>
        <p:spPr>
          <a:xfrm flipH="1">
            <a:off x="4059595" y="5202870"/>
            <a:ext cx="92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指示灯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E5A0C68-03C5-4D9B-8B59-2C453E2971A5}"/>
              </a:ext>
            </a:extLst>
          </p:cNvPr>
          <p:cNvSpPr txBox="1"/>
          <p:nvPr/>
        </p:nvSpPr>
        <p:spPr>
          <a:xfrm flipH="1">
            <a:off x="6581724" y="5001643"/>
            <a:ext cx="165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Micro </a:t>
            </a:r>
            <a:r>
              <a:rPr lang="en-US" altLang="zh-CN" dirty="0" err="1"/>
              <a:t>usb</a:t>
            </a:r>
            <a:r>
              <a:rPr lang="zh-CN" altLang="en-US" dirty="0"/>
              <a:t>接口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6E5A45B-C187-4EE5-9B9B-256BB76DC92B}"/>
              </a:ext>
            </a:extLst>
          </p:cNvPr>
          <p:cNvCxnSpPr/>
          <p:nvPr/>
        </p:nvCxnSpPr>
        <p:spPr>
          <a:xfrm>
            <a:off x="2860188" y="1960569"/>
            <a:ext cx="650656" cy="1011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764A39E-410D-4F69-A9F4-B0427BBE12B3}"/>
              </a:ext>
            </a:extLst>
          </p:cNvPr>
          <p:cNvCxnSpPr/>
          <p:nvPr/>
        </p:nvCxnSpPr>
        <p:spPr>
          <a:xfrm>
            <a:off x="7224889" y="2056460"/>
            <a:ext cx="1015063" cy="551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7E16DC4-06ED-44FE-92FC-5D5B6C1A0E3E}"/>
              </a:ext>
            </a:extLst>
          </p:cNvPr>
          <p:cNvCxnSpPr/>
          <p:nvPr/>
        </p:nvCxnSpPr>
        <p:spPr>
          <a:xfrm flipV="1">
            <a:off x="3397956" y="4086578"/>
            <a:ext cx="925688" cy="791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FDD1EFE-4879-4C21-B840-E6BF895C7E8D}"/>
              </a:ext>
            </a:extLst>
          </p:cNvPr>
          <p:cNvCxnSpPr>
            <a:stCxn id="16" idx="0"/>
          </p:cNvCxnSpPr>
          <p:nvPr/>
        </p:nvCxnSpPr>
        <p:spPr>
          <a:xfrm flipV="1">
            <a:off x="4521715" y="4102956"/>
            <a:ext cx="242196" cy="1099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1CFF29B3-B3CB-439A-A45B-A824580CCFD4}"/>
              </a:ext>
            </a:extLst>
          </p:cNvPr>
          <p:cNvCxnSpPr/>
          <p:nvPr/>
        </p:nvCxnSpPr>
        <p:spPr>
          <a:xfrm flipH="1" flipV="1">
            <a:off x="5988755" y="4034801"/>
            <a:ext cx="1128890" cy="1100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5DE113E6-817F-4FB5-A778-A480F265276F}"/>
              </a:ext>
            </a:extLst>
          </p:cNvPr>
          <p:cNvSpPr txBox="1"/>
          <p:nvPr/>
        </p:nvSpPr>
        <p:spPr>
          <a:xfrm flipH="1">
            <a:off x="8376356" y="391251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电池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205F8288-E7BD-48B1-8219-0459AE1D2706}"/>
              </a:ext>
            </a:extLst>
          </p:cNvPr>
          <p:cNvCxnSpPr/>
          <p:nvPr/>
        </p:nvCxnSpPr>
        <p:spPr>
          <a:xfrm flipH="1" flipV="1">
            <a:off x="5988755" y="3618089"/>
            <a:ext cx="2387601" cy="416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42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8"/>
            <a:ext cx="12192000" cy="683338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985F42-47EF-43B7-8A03-7FAB68B35738}"/>
              </a:ext>
            </a:extLst>
          </p:cNvPr>
          <p:cNvSpPr/>
          <p:nvPr/>
        </p:nvSpPr>
        <p:spPr>
          <a:xfrm>
            <a:off x="1652082" y="583448"/>
            <a:ext cx="1877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17C4D7-C2AB-4A04-B31A-50E830F03781}"/>
              </a:ext>
            </a:extLst>
          </p:cNvPr>
          <p:cNvSpPr txBox="1"/>
          <p:nvPr/>
        </p:nvSpPr>
        <p:spPr>
          <a:xfrm>
            <a:off x="3702555" y="534716"/>
            <a:ext cx="295809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激活无人机</a:t>
            </a:r>
            <a:endParaRPr lang="zh-CN" alt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ABB64E7-5EB8-4EC1-AFF1-225A5439CCA3}"/>
              </a:ext>
            </a:extLst>
          </p:cNvPr>
          <p:cNvSpPr txBox="1"/>
          <p:nvPr/>
        </p:nvSpPr>
        <p:spPr>
          <a:xfrm>
            <a:off x="1652082" y="172705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激活：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484A90-FA62-45DD-9FEE-D4A38128DD4A}"/>
              </a:ext>
            </a:extLst>
          </p:cNvPr>
          <p:cNvSpPr txBox="1"/>
          <p:nvPr/>
        </p:nvSpPr>
        <p:spPr>
          <a:xfrm>
            <a:off x="1652081" y="2285883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第一步：下载</a:t>
            </a:r>
            <a:r>
              <a:rPr lang="en-US" altLang="zh-CN" dirty="0"/>
              <a:t>App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AE3893D-D03D-4104-99FD-1E57537F02F4}"/>
              </a:ext>
            </a:extLst>
          </p:cNvPr>
          <p:cNvSpPr txBox="1"/>
          <p:nvPr/>
        </p:nvSpPr>
        <p:spPr>
          <a:xfrm>
            <a:off x="1753883" y="3716151"/>
            <a:ext cx="64870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    TELLO APP </a:t>
            </a:r>
            <a:r>
              <a:rPr lang="zh-CN" altLang="en-US" dirty="0"/>
              <a:t>可以体验飞行器更多的飞行模式，拥有实时图传界面和拍照录像功能，能轻松体验航拍乐趣。</a:t>
            </a:r>
            <a:r>
              <a:rPr lang="en-US" altLang="zh-CN" dirty="0"/>
              <a:t>TELLO App</a:t>
            </a:r>
            <a:r>
              <a:rPr lang="zh-CN" altLang="en-US" dirty="0"/>
              <a:t>中还可设置飞行器参数、升级固件以及校准飞行器，因此</a:t>
            </a:r>
            <a:r>
              <a:rPr lang="en-US" altLang="zh-CN" dirty="0"/>
              <a:t>TELLO App</a:t>
            </a:r>
            <a:r>
              <a:rPr lang="zh-CN" altLang="en-US" dirty="0"/>
              <a:t>是使用</a:t>
            </a:r>
            <a:r>
              <a:rPr lang="en-US" altLang="zh-CN" dirty="0"/>
              <a:t>TELLO</a:t>
            </a:r>
            <a:r>
              <a:rPr lang="zh-CN" altLang="en-US" dirty="0"/>
              <a:t>飞行器必不可少的软件。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4CEE44A-2EA1-48EF-90DF-BC28B28742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84" y="1669445"/>
            <a:ext cx="1200433" cy="120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0AB5DF-10D9-4E09-9889-412EBCFDC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062" y="1570212"/>
            <a:ext cx="1819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8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09"/>
            <a:ext cx="12192000" cy="683338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985F42-47EF-43B7-8A03-7FAB68B35738}"/>
              </a:ext>
            </a:extLst>
          </p:cNvPr>
          <p:cNvSpPr/>
          <p:nvPr/>
        </p:nvSpPr>
        <p:spPr>
          <a:xfrm>
            <a:off x="1652082" y="583448"/>
            <a:ext cx="1877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17C4D7-C2AB-4A04-B31A-50E830F03781}"/>
              </a:ext>
            </a:extLst>
          </p:cNvPr>
          <p:cNvSpPr txBox="1"/>
          <p:nvPr/>
        </p:nvSpPr>
        <p:spPr>
          <a:xfrm>
            <a:off x="3702555" y="534716"/>
            <a:ext cx="295809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激活无人机</a:t>
            </a:r>
            <a:endParaRPr lang="zh-CN" alt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484A90-FA62-45DD-9FEE-D4A38128DD4A}"/>
              </a:ext>
            </a:extLst>
          </p:cNvPr>
          <p:cNvSpPr txBox="1"/>
          <p:nvPr/>
        </p:nvSpPr>
        <p:spPr>
          <a:xfrm>
            <a:off x="1652081" y="16143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第二步：打开</a:t>
            </a:r>
            <a:r>
              <a:rPr lang="en-US" altLang="zh-CN" dirty="0"/>
              <a:t>APP   </a:t>
            </a:r>
            <a:r>
              <a:rPr lang="zh-CN" altLang="en-US" dirty="0"/>
              <a:t>选择连接</a:t>
            </a:r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3A65764-04AF-4E00-8AF0-D034BEE37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81" y="2233488"/>
            <a:ext cx="5877608" cy="2823762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86D27862-BA19-4CBD-8252-F9FA1C580C6F}"/>
              </a:ext>
            </a:extLst>
          </p:cNvPr>
          <p:cNvSpPr/>
          <p:nvPr/>
        </p:nvSpPr>
        <p:spPr>
          <a:xfrm>
            <a:off x="6005891" y="4470400"/>
            <a:ext cx="1309511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676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875</Words>
  <Application>Microsoft Office PowerPoint</Application>
  <PresentationFormat>宽屏</PresentationFormat>
  <Paragraphs>187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Microsoft YaHei UI</vt:lpstr>
      <vt:lpstr>Open Sans</vt:lpstr>
      <vt:lpstr>等线</vt:lpstr>
      <vt:lpstr>等线 Light</vt:lpstr>
      <vt:lpstr>隶书</vt:lpstr>
      <vt:lpstr>宋体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重楼 小庄</dc:creator>
  <cp:lastModifiedBy>重楼 小庄</cp:lastModifiedBy>
  <cp:revision>36</cp:revision>
  <dcterms:created xsi:type="dcterms:W3CDTF">2020-12-28T02:32:20Z</dcterms:created>
  <dcterms:modified xsi:type="dcterms:W3CDTF">2021-01-04T16:33:31Z</dcterms:modified>
</cp:coreProperties>
</file>