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1.svg" ContentType="image/svg+xml"/>
  <Override PartName="/ppt/media/image14.svg" ContentType="image/svg+xml"/>
  <Override PartName="/ppt/media/image16.svg" ContentType="image/svg+xml"/>
  <Override PartName="/ppt/media/image18.svg" ContentType="image/svg+xml"/>
  <Override PartName="/ppt/media/image26.svg" ContentType="image/svg+xml"/>
  <Override PartName="/ppt/media/image29.svg" ContentType="image/svg+xml"/>
  <Override PartName="/ppt/media/image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87" r:id="rId12"/>
    <p:sldId id="265" r:id="rId13"/>
    <p:sldId id="286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4" r:id="rId22"/>
    <p:sldId id="273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5" r:id="rId32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6" Type="http://schemas.openxmlformats.org/officeDocument/2006/relationships/tags" Target="tags/tag164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推送数据，我们需要用到</a:t>
            </a:r>
            <a:r>
              <a:rPr lang="en-US" altLang="zh-CN"/>
              <a:t>MQTT</a:t>
            </a:r>
            <a:r>
              <a:rPr lang="zh-CN" altLang="en-US"/>
              <a:t>服务，今天我们用到的是一个名为</a:t>
            </a:r>
            <a:r>
              <a:rPr lang="en-US" altLang="zh-CN"/>
              <a:t>SIOT</a:t>
            </a:r>
            <a:r>
              <a:rPr lang="zh-CN" altLang="en-US"/>
              <a:t>的物联网平台，它也是基于</a:t>
            </a:r>
            <a:r>
              <a:rPr lang="en-US" altLang="zh-CN"/>
              <a:t>MQTT</a:t>
            </a:r>
            <a:r>
              <a:rPr lang="zh-CN" altLang="en-US"/>
              <a:t>服务的。如果把数据比作快递包裹，那么</a:t>
            </a:r>
            <a:r>
              <a:rPr lang="en-US" altLang="zh-CN"/>
              <a:t>SIOT</a:t>
            </a:r>
            <a:r>
              <a:rPr lang="zh-CN" altLang="en-US"/>
              <a:t>就像是菜鸟驿站</a:t>
            </a:r>
            <a:r>
              <a:rPr lang="en-US" altLang="zh-CN"/>
              <a:t>——</a:t>
            </a:r>
            <a:r>
              <a:rPr lang="zh-CN" altLang="en-US"/>
              <a:t>它可以收发各种数据信息。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说到收发信息，那必然需要一条高速公路</a:t>
            </a:r>
            <a:r>
              <a:rPr lang="en-US" altLang="zh-CN"/>
              <a:t>——WiFi</a:t>
            </a:r>
            <a:r>
              <a:rPr lang="zh-CN" altLang="en-US"/>
              <a:t>了！因此，在</a:t>
            </a:r>
            <a:r>
              <a:rPr lang="en-US" altLang="zh-CN"/>
              <a:t>MQTT</a:t>
            </a:r>
            <a:r>
              <a:rPr lang="zh-CN" altLang="en-US"/>
              <a:t>发起连接之前，要先确保网络通畅</a:t>
            </a:r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依照之前所学，我们可以把连接</a:t>
            </a:r>
            <a:r>
              <a:rPr lang="en-US" altLang="zh-CN"/>
              <a:t>WiFi</a:t>
            </a:r>
            <a:r>
              <a:rPr lang="zh-CN" altLang="en-US"/>
              <a:t>这里做一个验证，体现在行空板屏幕上。（教师边讲边做）</a:t>
            </a:r>
            <a:endParaRPr lang="zh-CN" altLang="en-US"/>
          </a:p>
          <a:p>
            <a:r>
              <a:rPr lang="zh-CN" altLang="en-US"/>
              <a:t>下面请同学们配置</a:t>
            </a:r>
            <a:r>
              <a:rPr lang="en-US" altLang="zh-CN"/>
              <a:t>MQTT</a:t>
            </a:r>
            <a:r>
              <a:rPr lang="zh-CN" altLang="en-US"/>
              <a:t>，连接</a:t>
            </a:r>
            <a:r>
              <a:rPr lang="en-US" altLang="zh-CN"/>
              <a:t>WiFi</a:t>
            </a:r>
            <a:r>
              <a:rPr lang="zh-CN" altLang="en-US"/>
              <a:t>，最后在</a:t>
            </a:r>
            <a:r>
              <a:rPr lang="en-US" altLang="zh-CN"/>
              <a:t>MQTT</a:t>
            </a:r>
            <a:r>
              <a:rPr lang="zh-CN" altLang="en-US"/>
              <a:t>连接成功后，让行空板屏幕显示出</a:t>
            </a:r>
            <a:r>
              <a:rPr lang="en-US" altLang="zh-CN"/>
              <a:t>“</a:t>
            </a:r>
            <a:r>
              <a:rPr lang="zh-CN" altLang="en-US"/>
              <a:t>连接成功</a:t>
            </a:r>
            <a:r>
              <a:rPr lang="en-US" altLang="zh-CN"/>
              <a:t>”</a:t>
            </a:r>
            <a:r>
              <a:rPr lang="zh-CN" altLang="en-US"/>
              <a:t>字样。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接下来同学们一起再看一次识物小助手的识物过程，小组讨论一下这个过程分哪几个步骤？</a:t>
            </a:r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结合随堂任务单，尝试画出流程图。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根据流程图，我们可以先写一个简单的程序框架出来：初始化部分</a:t>
            </a:r>
            <a:r>
              <a:rPr lang="en-US" altLang="zh-CN"/>
              <a:t>——</a:t>
            </a:r>
            <a:r>
              <a:rPr lang="en-US" altLang="zh-CN"/>
              <a:t>WiFi</a:t>
            </a:r>
            <a:r>
              <a:rPr lang="zh-CN" altLang="en-US"/>
              <a:t>配置连接、</a:t>
            </a:r>
            <a:r>
              <a:rPr lang="en-US" altLang="zh-CN"/>
              <a:t>MQTT</a:t>
            </a:r>
            <a:r>
              <a:rPr lang="zh-CN" altLang="en-US"/>
              <a:t>配置连接（鼓励学生使用屏幕输出实时进度）</a:t>
            </a:r>
            <a:endParaRPr lang="zh-CN" altLang="en-US"/>
          </a:p>
          <a:p>
            <a:r>
              <a:rPr lang="en-US" altLang="zh-CN"/>
              <a:t>MQTT</a:t>
            </a:r>
            <a:r>
              <a:rPr lang="zh-CN" altLang="en-US"/>
              <a:t>发送的消息不能直接拿来使用，需要先进行一个处理，把这个消息内容变成行空板屏幕可以显示的文字，这时候就需要一个可以收集</a:t>
            </a:r>
            <a:r>
              <a:rPr lang="en-US" altLang="zh-CN"/>
              <a:t>MQTT</a:t>
            </a:r>
            <a:r>
              <a:rPr lang="zh-CN" altLang="en-US"/>
              <a:t>消息的盒子</a:t>
            </a:r>
            <a:r>
              <a:rPr lang="en-US" altLang="zh-CN"/>
              <a:t>——</a:t>
            </a:r>
            <a:r>
              <a:rPr lang="zh-CN" altLang="en-US"/>
              <a:t>变量。</a:t>
            </a:r>
            <a:endParaRPr lang="zh-CN" altLang="en-US"/>
          </a:p>
          <a:p>
            <a:r>
              <a:rPr lang="zh-CN" altLang="en-US"/>
              <a:t>在</a:t>
            </a:r>
            <a:r>
              <a:rPr lang="en-US" altLang="zh-CN"/>
              <a:t>mind+</a:t>
            </a:r>
            <a:r>
              <a:rPr lang="zh-CN" altLang="en-US"/>
              <a:t>中，有两种变量</a:t>
            </a:r>
            <a:r>
              <a:rPr lang="en-US" altLang="zh-CN"/>
              <a:t>——</a:t>
            </a:r>
            <a:r>
              <a:rPr lang="zh-CN" altLang="en-US"/>
              <a:t>数字类型和字符串类型。分别对应的是数字属性的信息和文字属性的信息，最简单的判断依据就是：能进行运算的是数字类型，否则就是字符串类型。</a:t>
            </a:r>
            <a:endParaRPr lang="zh-CN" altLang="en-US"/>
          </a:p>
          <a:p>
            <a:r>
              <a:rPr lang="zh-CN" altLang="en-US"/>
              <a:t>那么</a:t>
            </a:r>
            <a:r>
              <a:rPr lang="en-US" altLang="zh-CN"/>
              <a:t>MQTT</a:t>
            </a:r>
            <a:r>
              <a:rPr lang="zh-CN" altLang="en-US"/>
              <a:t>发送的消息应该属于哪种类型呢？</a:t>
            </a:r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en-US" altLang="zh-CN"/>
              <a:t>MQTT</a:t>
            </a:r>
            <a:r>
              <a:rPr lang="zh-CN" altLang="en-US"/>
              <a:t>每隔</a:t>
            </a:r>
            <a:r>
              <a:rPr lang="en-US" altLang="zh-CN"/>
              <a:t>0.2</a:t>
            </a:r>
            <a:r>
              <a:rPr lang="zh-CN" altLang="en-US"/>
              <a:t>秒会发送一次识别结果，所以我们想要实时显示识别的内容，需要把行空板屏幕显示变量内容放在循环中还是循环外呢？</a:t>
            </a:r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同学们在创作过程中发现了哪些问题？针对这些问题我们要如何解决呢？（识别到背景</a:t>
            </a:r>
            <a:r>
              <a:rPr lang="en-US" altLang="zh-CN"/>
              <a:t>/</a:t>
            </a:r>
            <a:r>
              <a:rPr lang="zh-CN" altLang="en-US"/>
              <a:t>人物、识别出错）</a:t>
            </a:r>
            <a:endParaRPr lang="zh-CN" altLang="en-US"/>
          </a:p>
          <a:p>
            <a:r>
              <a:rPr lang="en-US" altLang="en-US"/>
              <a:t>①</a:t>
            </a:r>
            <a:r>
              <a:rPr lang="zh-CN" altLang="en-US"/>
              <a:t>　识别到背景怎么办？</a:t>
            </a:r>
            <a:endParaRPr lang="zh-CN" altLang="en-US"/>
          </a:p>
          <a:p>
            <a:r>
              <a:rPr lang="zh-CN" altLang="en-US"/>
              <a:t>我是可以把背景当做一个类别，自定义其名称为</a:t>
            </a:r>
            <a:r>
              <a:rPr lang="en-US" altLang="zh-CN"/>
              <a:t>“</a:t>
            </a:r>
            <a:r>
              <a:rPr lang="zh-CN" altLang="en-US"/>
              <a:t>未识别到</a:t>
            </a:r>
            <a:r>
              <a:rPr lang="en-US" altLang="zh-CN"/>
              <a:t>”</a:t>
            </a:r>
            <a:r>
              <a:rPr lang="zh-CN" altLang="en-US"/>
              <a:t>之类即可解决；</a:t>
            </a:r>
            <a:endParaRPr lang="zh-CN" altLang="en-US"/>
          </a:p>
          <a:p>
            <a:r>
              <a:rPr lang="en-US" altLang="en-US"/>
              <a:t>②</a:t>
            </a:r>
            <a:r>
              <a:rPr lang="zh-CN" altLang="en-US"/>
              <a:t>　识别出错怎么办？</a:t>
            </a:r>
            <a:endParaRPr lang="zh-CN" altLang="en-US"/>
          </a:p>
          <a:p>
            <a:r>
              <a:rPr lang="zh-CN" altLang="en-US"/>
              <a:t>识别准确率和样本数量成正相关，想要提升准确率，就需要增加样本数量，大家可以交换样本，重新训练模型试试。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其实这个识物小助手还不是完全体，给大家看看它的进化体</a:t>
            </a:r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那么它都有哪些不一样呢？下节课我们来一探究竟！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各位同学都看过动物世界，那么谁认识这是什么动物？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下面，我们让</a:t>
            </a:r>
            <a:r>
              <a:rPr lang="en-US" altLang="zh-CN">
                <a:sym typeface="+mn-ea"/>
              </a:rPr>
              <a:t>AI</a:t>
            </a:r>
            <a:r>
              <a:rPr lang="zh-CN" altLang="en-US">
                <a:sym typeface="+mn-ea"/>
              </a:rPr>
              <a:t>认一认！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想要制作这样一个识物小助手，我们得先训练</a:t>
            </a:r>
            <a:r>
              <a:rPr lang="en-US" altLang="zh-CN"/>
              <a:t>AI</a:t>
            </a:r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在最新版</a:t>
            </a:r>
            <a:r>
              <a:rPr lang="en-US" altLang="zh-CN">
                <a:sym typeface="+mn-ea"/>
              </a:rPr>
              <a:t>mind+</a:t>
            </a:r>
            <a:r>
              <a:rPr lang="zh-CN" altLang="en-US">
                <a:sym typeface="+mn-ea"/>
              </a:rPr>
              <a:t>中，选择模型训练分类，使用其中的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图像分类</a:t>
            </a:r>
            <a:r>
              <a:rPr lang="en-US" altLang="zh-CN">
                <a:sym typeface="+mn-ea"/>
              </a:rPr>
              <a:t>”</a:t>
            </a:r>
            <a:r>
              <a:rPr lang="zh-CN" altLang="en-US">
                <a:sym typeface="+mn-ea"/>
              </a:rPr>
              <a:t>，就可以开始训练了！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现在我们可以根据需要，新增类别，同时对类别进行重命名，比如我希望</a:t>
            </a:r>
            <a:r>
              <a:rPr lang="en-US" altLang="zh-CN"/>
              <a:t>AI</a:t>
            </a:r>
            <a:r>
              <a:rPr lang="zh-CN" altLang="en-US"/>
              <a:t>能够分辨出大象，那么我可以新增一个类别，并改名为大象，同时，使用准备好的大象照片，作为训练样本，进行训练。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训练结束之后，在右边可以进行实时校验，右下角会输出每一种结果的准确率，我们可以使用摄像头或者上传图片进行测试。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现在，请在我发给你们的资源文件中，选择</a:t>
            </a:r>
            <a:r>
              <a:rPr lang="en-US" altLang="zh-CN"/>
              <a:t>3</a:t>
            </a:r>
            <a:r>
              <a:rPr lang="zh-CN" altLang="en-US"/>
              <a:t>种自己喜欢的动物，进行训练吧！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训练好</a:t>
            </a:r>
            <a:r>
              <a:rPr lang="en-US" altLang="zh-CN"/>
              <a:t>AI</a:t>
            </a:r>
            <a:r>
              <a:rPr lang="zh-CN" altLang="en-US"/>
              <a:t>之后，我们需要把这个识别的结果推送给行空板，即数据推送。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tags" Target="../tags/tag63.xml"/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多行左内容右文_2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6385" hasCustomPrompt="1"/>
            <p:custDataLst>
              <p:tags r:id="rId2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6390" hasCustomPrompt="1"/>
            <p:custDataLst>
              <p:tags r:id="rId3"/>
            </p:custDataLst>
          </p:nvPr>
        </p:nvSpPr>
        <p:spPr>
          <a:xfrm>
            <a:off x="609600" y="1524000"/>
            <a:ext cx="5588000" cy="2209800"/>
          </a:xfrm>
          <a:custGeom>
            <a:avLst/>
            <a:gdLst>
              <a:gd name="connisteX0" fmla="*/ 0 w 5588000"/>
              <a:gd name="connsiteY0" fmla="*/ 203200 h 2209800"/>
              <a:gd name="connisteX1" fmla="*/ 203200 w 5588000"/>
              <a:gd name="connsiteY1" fmla="*/ 0 h 2209800"/>
              <a:gd name="connisteX2" fmla="*/ 5384800 w 5588000"/>
              <a:gd name="connsiteY2" fmla="*/ 0 h 2209800"/>
              <a:gd name="connisteX3" fmla="*/ 5588000 w 5588000"/>
              <a:gd name="connsiteY3" fmla="*/ 203200 h 2209800"/>
              <a:gd name="connisteX4" fmla="*/ 5588000 w 5588000"/>
              <a:gd name="connsiteY4" fmla="*/ 2006600 h 2209800"/>
              <a:gd name="connisteX5" fmla="*/ 5384800 w 5588000"/>
              <a:gd name="connsiteY5" fmla="*/ 2209800 h 2209800"/>
              <a:gd name="connisteX6" fmla="*/ 203200 w 5588000"/>
              <a:gd name="connsiteY6" fmla="*/ 2209800 h 2209800"/>
              <a:gd name="connisteX7" fmla="*/ 0 w 5588000"/>
              <a:gd name="connsiteY7" fmla="*/ 2006600 h 2209800"/>
              <a:gd name="connisteX8" fmla="*/ 0 w 5588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588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384800" y="0"/>
                </a:lnTo>
                <a:cubicBezTo>
                  <a:pt x="5497024" y="0"/>
                  <a:pt x="5588000" y="90976"/>
                  <a:pt x="5588000" y="203200"/>
                </a:cubicBezTo>
                <a:lnTo>
                  <a:pt x="5588000" y="2006600"/>
                </a:lnTo>
                <a:cubicBezTo>
                  <a:pt x="5588000" y="2118824"/>
                  <a:pt x="5497024" y="2209800"/>
                  <a:pt x="5384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8" name="文本占位符 7"/>
          <p:cNvSpPr>
            <a:spLocks noGrp="1"/>
          </p:cNvSpPr>
          <p:nvPr>
            <p:ph type="body" idx="16386" hasCustomPrompt="1"/>
            <p:custDataLst>
              <p:tags r:id="rId4"/>
            </p:custDataLst>
          </p:nvPr>
        </p:nvSpPr>
        <p:spPr>
          <a:xfrm>
            <a:off x="6502400" y="1524000"/>
            <a:ext cx="5080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9" name="文本占位符 8"/>
          <p:cNvSpPr>
            <a:spLocks noGrp="1"/>
          </p:cNvSpPr>
          <p:nvPr>
            <p:ph type="body" idx="16387" hasCustomPrompt="1"/>
            <p:custDataLst>
              <p:tags r:id="rId5"/>
            </p:custDataLst>
          </p:nvPr>
        </p:nvSpPr>
        <p:spPr>
          <a:xfrm>
            <a:off x="6502400" y="2082800"/>
            <a:ext cx="5080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0" name="内容占位符 9"/>
          <p:cNvSpPr>
            <a:spLocks noGrp="1"/>
          </p:cNvSpPr>
          <p:nvPr>
            <p:ph idx="16391" hasCustomPrompt="1"/>
            <p:custDataLst>
              <p:tags r:id="rId6"/>
            </p:custDataLst>
          </p:nvPr>
        </p:nvSpPr>
        <p:spPr>
          <a:xfrm>
            <a:off x="609600" y="4038600"/>
            <a:ext cx="5588000" cy="2209800"/>
          </a:xfrm>
          <a:custGeom>
            <a:avLst/>
            <a:gdLst>
              <a:gd name="connisteX0" fmla="*/ 0 w 5588000"/>
              <a:gd name="connsiteY0" fmla="*/ 203200 h 2209800"/>
              <a:gd name="connisteX1" fmla="*/ 203200 w 5588000"/>
              <a:gd name="connsiteY1" fmla="*/ 0 h 2209800"/>
              <a:gd name="connisteX2" fmla="*/ 5384800 w 5588000"/>
              <a:gd name="connsiteY2" fmla="*/ 0 h 2209800"/>
              <a:gd name="connisteX3" fmla="*/ 5588000 w 5588000"/>
              <a:gd name="connsiteY3" fmla="*/ 203200 h 2209800"/>
              <a:gd name="connisteX4" fmla="*/ 5588000 w 5588000"/>
              <a:gd name="connsiteY4" fmla="*/ 2006600 h 2209800"/>
              <a:gd name="connisteX5" fmla="*/ 5384800 w 5588000"/>
              <a:gd name="connsiteY5" fmla="*/ 2209800 h 2209800"/>
              <a:gd name="connisteX6" fmla="*/ 203200 w 5588000"/>
              <a:gd name="connsiteY6" fmla="*/ 2209800 h 2209800"/>
              <a:gd name="connisteX7" fmla="*/ 0 w 5588000"/>
              <a:gd name="connsiteY7" fmla="*/ 2006600 h 2209800"/>
              <a:gd name="connisteX8" fmla="*/ 0 w 5588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588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384800" y="0"/>
                </a:lnTo>
                <a:cubicBezTo>
                  <a:pt x="5497024" y="0"/>
                  <a:pt x="5588000" y="90976"/>
                  <a:pt x="5588000" y="203200"/>
                </a:cubicBezTo>
                <a:lnTo>
                  <a:pt x="5588000" y="2006600"/>
                </a:lnTo>
                <a:cubicBezTo>
                  <a:pt x="5588000" y="2118824"/>
                  <a:pt x="5497024" y="2209800"/>
                  <a:pt x="5384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1" name="文本占位符 10"/>
          <p:cNvSpPr>
            <a:spLocks noGrp="1"/>
          </p:cNvSpPr>
          <p:nvPr>
            <p:ph type="body" idx="16388" hasCustomPrompt="1"/>
            <p:custDataLst>
              <p:tags r:id="rId7"/>
            </p:custDataLst>
          </p:nvPr>
        </p:nvSpPr>
        <p:spPr>
          <a:xfrm>
            <a:off x="6502400" y="4038600"/>
            <a:ext cx="5080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9" hasCustomPrompt="1"/>
            <p:custDataLst>
              <p:tags r:id="rId8"/>
            </p:custDataLst>
          </p:nvPr>
        </p:nvSpPr>
        <p:spPr>
          <a:xfrm>
            <a:off x="6502400" y="4597400"/>
            <a:ext cx="5080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9.xml"/><Relationship Id="rId17" Type="http://schemas.openxmlformats.org/officeDocument/2006/relationships/tags" Target="../tags/tag68.xml"/><Relationship Id="rId16" Type="http://schemas.openxmlformats.org/officeDocument/2006/relationships/tags" Target="../tags/tag67.xml"/><Relationship Id="rId15" Type="http://schemas.openxmlformats.org/officeDocument/2006/relationships/tags" Target="../tags/tag66.xml"/><Relationship Id="rId14" Type="http://schemas.openxmlformats.org/officeDocument/2006/relationships/tags" Target="../tags/tag65.xml"/><Relationship Id="rId13" Type="http://schemas.openxmlformats.org/officeDocument/2006/relationships/tags" Target="../tags/tag64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tags" Target="../tags/tag70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" Type="http://schemas.openxmlformats.org/officeDocument/2006/relationships/tags" Target="../tags/tag97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2.xml"/><Relationship Id="rId3" Type="http://schemas.openxmlformats.org/officeDocument/2006/relationships/image" Target="../media/image4.png"/><Relationship Id="rId2" Type="http://schemas.openxmlformats.org/officeDocument/2006/relationships/tags" Target="../tags/tag101.xml"/><Relationship Id="rId1" Type="http://schemas.openxmlformats.org/officeDocument/2006/relationships/tags" Target="../tags/tag100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5.xml"/><Relationship Id="rId3" Type="http://schemas.openxmlformats.org/officeDocument/2006/relationships/image" Target="../media/image5.png"/><Relationship Id="rId2" Type="http://schemas.openxmlformats.org/officeDocument/2006/relationships/tags" Target="../tags/tag104.xml"/><Relationship Id="rId1" Type="http://schemas.openxmlformats.org/officeDocument/2006/relationships/tags" Target="../tags/tag103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8.xml"/><Relationship Id="rId3" Type="http://schemas.openxmlformats.org/officeDocument/2006/relationships/image" Target="../media/image6.png"/><Relationship Id="rId2" Type="http://schemas.openxmlformats.org/officeDocument/2006/relationships/tags" Target="../tags/tag107.xml"/><Relationship Id="rId1" Type="http://schemas.openxmlformats.org/officeDocument/2006/relationships/tags" Target="../tags/tag106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15.xml"/><Relationship Id="rId8" Type="http://schemas.openxmlformats.org/officeDocument/2006/relationships/tags" Target="../tags/tag114.xml"/><Relationship Id="rId7" Type="http://schemas.openxmlformats.org/officeDocument/2006/relationships/image" Target="../media/image6.png"/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tags" Target="../tags/tag111.xml"/><Relationship Id="rId3" Type="http://schemas.openxmlformats.org/officeDocument/2006/relationships/image" Target="../media/image5.png"/><Relationship Id="rId2" Type="http://schemas.openxmlformats.org/officeDocument/2006/relationships/tags" Target="../tags/tag110.xml"/><Relationship Id="rId12" Type="http://schemas.openxmlformats.org/officeDocument/2006/relationships/notesSlide" Target="../notesSlides/notesSlide8.xml"/><Relationship Id="rId11" Type="http://schemas.openxmlformats.org/officeDocument/2006/relationships/slideLayout" Target="../slideLayouts/slideLayout12.xml"/><Relationship Id="rId10" Type="http://schemas.openxmlformats.org/officeDocument/2006/relationships/tags" Target="../tags/tag116.xml"/><Relationship Id="rId1" Type="http://schemas.openxmlformats.org/officeDocument/2006/relationships/tags" Target="../tags/tag109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119.xml"/><Relationship Id="rId2" Type="http://schemas.openxmlformats.org/officeDocument/2006/relationships/tags" Target="../tags/tag118.xml"/><Relationship Id="rId1" Type="http://schemas.openxmlformats.org/officeDocument/2006/relationships/tags" Target="../tags/tag117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jpeg"/><Relationship Id="rId8" Type="http://schemas.openxmlformats.org/officeDocument/2006/relationships/tags" Target="../tags/tag122.xml"/><Relationship Id="rId7" Type="http://schemas.openxmlformats.org/officeDocument/2006/relationships/image" Target="../media/image11.svg"/><Relationship Id="rId6" Type="http://schemas.openxmlformats.org/officeDocument/2006/relationships/image" Target="../media/image10.png"/><Relationship Id="rId5" Type="http://schemas.openxmlformats.org/officeDocument/2006/relationships/image" Target="../media/image9.sv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tags" Target="../tags/tag121.xml"/><Relationship Id="rId12" Type="http://schemas.openxmlformats.org/officeDocument/2006/relationships/notesSlide" Target="../notesSlides/notesSlide10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123.xml"/><Relationship Id="rId1" Type="http://schemas.openxmlformats.org/officeDocument/2006/relationships/tags" Target="../tags/tag120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svg"/><Relationship Id="rId8" Type="http://schemas.openxmlformats.org/officeDocument/2006/relationships/image" Target="../media/image17.png"/><Relationship Id="rId7" Type="http://schemas.openxmlformats.org/officeDocument/2006/relationships/image" Target="../media/image16.svg"/><Relationship Id="rId6" Type="http://schemas.openxmlformats.org/officeDocument/2006/relationships/image" Target="../media/image15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Relationship Id="rId3" Type="http://schemas.openxmlformats.org/officeDocument/2006/relationships/image" Target="../media/image7.png"/><Relationship Id="rId2" Type="http://schemas.openxmlformats.org/officeDocument/2006/relationships/tags" Target="../tags/tag125.xml"/><Relationship Id="rId12" Type="http://schemas.openxmlformats.org/officeDocument/2006/relationships/notesSlide" Target="../notesSlides/notesSlide11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126.xml"/><Relationship Id="rId1" Type="http://schemas.openxmlformats.org/officeDocument/2006/relationships/tags" Target="../tags/tag12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129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tags" Target="../tags/tag128.xml"/><Relationship Id="rId1" Type="http://schemas.openxmlformats.org/officeDocument/2006/relationships/tags" Target="../tags/tag127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32.xml"/><Relationship Id="rId3" Type="http://schemas.openxmlformats.org/officeDocument/2006/relationships/image" Target="../media/image23.jpeg"/><Relationship Id="rId2" Type="http://schemas.openxmlformats.org/officeDocument/2006/relationships/tags" Target="../tags/tag131.xml"/><Relationship Id="rId1" Type="http://schemas.openxmlformats.org/officeDocument/2006/relationships/tags" Target="../tags/tag130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135.xml"/><Relationship Id="rId2" Type="http://schemas.openxmlformats.org/officeDocument/2006/relationships/tags" Target="../tags/tag134.xml"/><Relationship Id="rId1" Type="http://schemas.openxmlformats.org/officeDocument/2006/relationships/tags" Target="../tags/tag133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4.xml"/><Relationship Id="rId8" Type="http://schemas.openxmlformats.org/officeDocument/2006/relationships/slideLayout" Target="../slideLayouts/slideLayout8.xml"/><Relationship Id="rId7" Type="http://schemas.openxmlformats.org/officeDocument/2006/relationships/tags" Target="../tags/tag138.xml"/><Relationship Id="rId6" Type="http://schemas.openxmlformats.org/officeDocument/2006/relationships/image" Target="../media/image27.png"/><Relationship Id="rId5" Type="http://schemas.openxmlformats.org/officeDocument/2006/relationships/image" Target="../media/image26.svg"/><Relationship Id="rId4" Type="http://schemas.openxmlformats.org/officeDocument/2006/relationships/image" Target="../media/image25.png"/><Relationship Id="rId3" Type="http://schemas.openxmlformats.org/officeDocument/2006/relationships/tags" Target="../tags/tag137.xml"/><Relationship Id="rId2" Type="http://schemas.openxmlformats.org/officeDocument/2006/relationships/image" Target="../media/image24.png"/><Relationship Id="rId1" Type="http://schemas.openxmlformats.org/officeDocument/2006/relationships/tags" Target="../tags/tag136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141.xml"/><Relationship Id="rId2" Type="http://schemas.openxmlformats.org/officeDocument/2006/relationships/tags" Target="../tags/tag140.xml"/><Relationship Id="rId1" Type="http://schemas.openxmlformats.org/officeDocument/2006/relationships/tags" Target="../tags/tag139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5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144.xml"/><Relationship Id="rId6" Type="http://schemas.openxmlformats.org/officeDocument/2006/relationships/image" Target="../media/image7.png"/><Relationship Id="rId5" Type="http://schemas.openxmlformats.org/officeDocument/2006/relationships/tags" Target="../tags/tag143.xml"/><Relationship Id="rId4" Type="http://schemas.openxmlformats.org/officeDocument/2006/relationships/image" Target="../media/image30.png"/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tags" Target="../tags/tag142.xml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47.xml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tags" Target="../tags/tag146.xml"/><Relationship Id="rId1" Type="http://schemas.openxmlformats.org/officeDocument/2006/relationships/tags" Target="../tags/tag145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0.xml"/><Relationship Id="rId3" Type="http://schemas.openxmlformats.org/officeDocument/2006/relationships/image" Target="../media/image33.png"/><Relationship Id="rId2" Type="http://schemas.openxmlformats.org/officeDocument/2006/relationships/tags" Target="../tags/tag149.xml"/><Relationship Id="rId1" Type="http://schemas.openxmlformats.org/officeDocument/2006/relationships/tags" Target="../tags/tag148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" Type="http://schemas.openxmlformats.org/officeDocument/2006/relationships/tags" Target="../tags/tag151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156.xml"/><Relationship Id="rId2" Type="http://schemas.openxmlformats.org/officeDocument/2006/relationships/tags" Target="../tags/tag155.xml"/><Relationship Id="rId1" Type="http://schemas.openxmlformats.org/officeDocument/2006/relationships/tags" Target="../tags/tag154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9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160.xml"/><Relationship Id="rId6" Type="http://schemas.openxmlformats.org/officeDocument/2006/relationships/image" Target="../media/image34.png"/><Relationship Id="rId5" Type="http://schemas.openxmlformats.org/officeDocument/2006/relationships/tags" Target="../tags/tag159.xml"/><Relationship Id="rId4" Type="http://schemas.microsoft.com/office/2007/relationships/media" Target="../media/media1.mp4"/><Relationship Id="rId3" Type="http://schemas.openxmlformats.org/officeDocument/2006/relationships/video" Target="../media/media1.mp4"/><Relationship Id="rId2" Type="http://schemas.openxmlformats.org/officeDocument/2006/relationships/tags" Target="../tags/tag158.xml"/><Relationship Id="rId1" Type="http://schemas.openxmlformats.org/officeDocument/2006/relationships/tags" Target="../tags/tag157.xm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tags" Target="../tags/tag163.xml"/><Relationship Id="rId3" Type="http://schemas.openxmlformats.org/officeDocument/2006/relationships/image" Target="../media/image35.png"/><Relationship Id="rId2" Type="http://schemas.openxmlformats.org/officeDocument/2006/relationships/tags" Target="../tags/tag162.xml"/><Relationship Id="rId1" Type="http://schemas.openxmlformats.org/officeDocument/2006/relationships/tags" Target="../tags/tag16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78.xml"/><Relationship Id="rId3" Type="http://schemas.openxmlformats.org/officeDocument/2006/relationships/image" Target="../media/image1.jpeg"/><Relationship Id="rId2" Type="http://schemas.openxmlformats.org/officeDocument/2006/relationships/tags" Target="../tags/tag77.xml"/><Relationship Id="rId1" Type="http://schemas.openxmlformats.org/officeDocument/2006/relationships/tags" Target="../tags/tag76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81.xml"/><Relationship Id="rId3" Type="http://schemas.openxmlformats.org/officeDocument/2006/relationships/image" Target="../media/image2.jpeg"/><Relationship Id="rId2" Type="http://schemas.openxmlformats.org/officeDocument/2006/relationships/tags" Target="../tags/tag80.xml"/><Relationship Id="rId1" Type="http://schemas.openxmlformats.org/officeDocument/2006/relationships/tags" Target="../tags/tag79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84.xml"/><Relationship Id="rId3" Type="http://schemas.openxmlformats.org/officeDocument/2006/relationships/image" Target="../media/image3.png"/><Relationship Id="rId2" Type="http://schemas.openxmlformats.org/officeDocument/2006/relationships/tags" Target="../tags/tag83.xml"/><Relationship Id="rId1" Type="http://schemas.openxmlformats.org/officeDocument/2006/relationships/tags" Target="../tags/tag82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tags" Target="../tags/tag85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90.xml"/><Relationship Id="rId3" Type="http://schemas.openxmlformats.org/officeDocument/2006/relationships/image" Target="../media/image1.jpeg"/><Relationship Id="rId2" Type="http://schemas.openxmlformats.org/officeDocument/2006/relationships/tags" Target="../tags/tag89.xml"/><Relationship Id="rId1" Type="http://schemas.openxmlformats.org/officeDocument/2006/relationships/tags" Target="../tags/tag88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93.xml"/><Relationship Id="rId3" Type="http://schemas.openxmlformats.org/officeDocument/2006/relationships/image" Target="../media/image2.jpeg"/><Relationship Id="rId2" Type="http://schemas.openxmlformats.org/officeDocument/2006/relationships/tags" Target="../tags/tag92.xml"/><Relationship Id="rId1" Type="http://schemas.openxmlformats.org/officeDocument/2006/relationships/tags" Target="../tags/tag91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96.xml"/><Relationship Id="rId3" Type="http://schemas.openxmlformats.org/officeDocument/2006/relationships/image" Target="../media/image3.png"/><Relationship Id="rId2" Type="http://schemas.openxmlformats.org/officeDocument/2006/relationships/tags" Target="../tags/tag95.xml"/><Relationship Id="rId1" Type="http://schemas.openxmlformats.org/officeDocument/2006/relationships/tags" Target="../tags/tag9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r>
              <a:rPr lang="zh-CN" altLang="zh-CN"/>
              <a:t>识物小助手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r>
              <a:rPr lang="en-US" altLang="zh-CN"/>
              <a:t>——</a:t>
            </a:r>
            <a:r>
              <a:rPr lang="zh-CN" altLang="en-US"/>
              <a:t>初识</a:t>
            </a:r>
            <a:r>
              <a:rPr lang="zh-CN" altLang="en-US"/>
              <a:t>图像分类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活动</a:t>
            </a:r>
            <a:r>
              <a:rPr lang="zh-CN" altLang="en-US"/>
              <a:t>一：模型训练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模型训练</a:t>
            </a:r>
            <a:r>
              <a:rPr lang="en-US" altLang="zh-CN"/>
              <a:t>-</a:t>
            </a:r>
            <a:r>
              <a:rPr lang="zh-CN" altLang="en-US"/>
              <a:t>图像分类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110105" y="1490345"/>
            <a:ext cx="7964805" cy="475932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模型训练</a:t>
            </a:r>
            <a:r>
              <a:rPr lang="zh-CN" altLang="en-US"/>
              <a:t>过程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950085" y="1490345"/>
            <a:ext cx="8284845" cy="475932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训练结果实时</a:t>
            </a:r>
            <a:r>
              <a:rPr lang="zh-CN" altLang="en-US"/>
              <a:t>校验</a:t>
            </a:r>
            <a:endParaRPr lang="zh-CN" altLang="en-US"/>
          </a:p>
        </p:txBody>
      </p:sp>
      <p:pic>
        <p:nvPicPr>
          <p:cNvPr id="5" name="内容占位符 4"/>
          <p:cNvPicPr>
            <a:picLocks noChangeAspect="1"/>
          </p:cNvPicPr>
          <p:nvPr>
            <p:ph idx="1"/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950085" y="1490345"/>
            <a:ext cx="8284845" cy="475932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Autofit/>
          </a:bodyPr>
          <a:p>
            <a:r>
              <a:rPr lang="zh-CN" altLang="en-US"/>
              <a:t>任务：训练自己的</a:t>
            </a:r>
            <a:r>
              <a:rPr lang="zh-CN" altLang="en-US"/>
              <a:t>模型</a:t>
            </a:r>
            <a:endParaRPr lang="zh-CN" altLang="en-US"/>
          </a:p>
        </p:txBody>
      </p:sp>
      <p:pic>
        <p:nvPicPr>
          <p:cNvPr id="11" name="内容占位符 3"/>
          <p:cNvPicPr>
            <a:picLocks noChangeAspect="1"/>
          </p:cNvPicPr>
          <p:nvPr>
            <p:ph idx="16390"/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480185" y="1524000"/>
            <a:ext cx="3846195" cy="2209800"/>
          </a:xfrm>
          <a:prstGeom prst="rect">
            <a:avLst/>
          </a:prstGeom>
        </p:spPr>
      </p:pic>
      <p:sp>
        <p:nvSpPr>
          <p:cNvPr id="6" name="文本占位符 5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>
            <a:noAutofit/>
          </a:bodyPr>
          <a:p>
            <a:r>
              <a:rPr lang="zh-CN" altLang="en-US"/>
              <a:t>训练模型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Autofit/>
          </a:bodyPr>
          <a:p>
            <a:r>
              <a:rPr lang="zh-CN" altLang="en-US"/>
              <a:t>在所给的【训练样本】文件夹中，选择</a:t>
            </a:r>
            <a:r>
              <a:rPr lang="en-US" altLang="zh-CN"/>
              <a:t>3</a:t>
            </a:r>
            <a:r>
              <a:rPr lang="zh-CN" altLang="en-US"/>
              <a:t>种喜欢的动物</a:t>
            </a:r>
            <a:r>
              <a:rPr lang="zh-CN" altLang="en-US"/>
              <a:t>进行训练</a:t>
            </a:r>
            <a:endParaRPr lang="zh-CN" altLang="en-US"/>
          </a:p>
        </p:txBody>
      </p:sp>
      <p:pic>
        <p:nvPicPr>
          <p:cNvPr id="12" name="内容占位符 4"/>
          <p:cNvPicPr>
            <a:picLocks noChangeAspect="1"/>
          </p:cNvPicPr>
          <p:nvPr>
            <p:ph idx="16391"/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480185" y="4038600"/>
            <a:ext cx="3846195" cy="2209800"/>
          </a:xfrm>
          <a:prstGeom prst="rect">
            <a:avLst/>
          </a:pr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>
            <a:noAutofit/>
          </a:bodyPr>
          <a:p>
            <a:r>
              <a:rPr lang="zh-CN" altLang="en-US"/>
              <a:t>验证模型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>
            <a:noAutofit/>
          </a:bodyPr>
          <a:p>
            <a:r>
              <a:rPr lang="zh-CN" altLang="en-US"/>
              <a:t>使用拿到的照片，对模型进行验证（也可以使用上传图片的方式进行</a:t>
            </a:r>
            <a:r>
              <a:rPr lang="zh-CN" altLang="en-US"/>
              <a:t>验证）</a:t>
            </a:r>
            <a:endParaRPr lang="zh-CN" altLang="en-US"/>
          </a:p>
        </p:txBody>
      </p:sp>
    </p:spTree>
    <p:custDataLst>
      <p:tags r:id="rId10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标题 9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活动二：</a:t>
            </a:r>
            <a:r>
              <a:rPr lang="zh-CN" altLang="en-US"/>
              <a:t>数据推送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使用</a:t>
            </a:r>
            <a:r>
              <a:rPr lang="en-US" altLang="zh-CN"/>
              <a:t>MQTT</a:t>
            </a:r>
            <a:r>
              <a:rPr lang="zh-CN" altLang="en-US"/>
              <a:t>协议</a:t>
            </a:r>
            <a:r>
              <a:rPr lang="zh-CN" altLang="en-US"/>
              <a:t>推送数据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00625" y="2363470"/>
            <a:ext cx="2190750" cy="16383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094740" y="2901950"/>
            <a:ext cx="1701800" cy="1436370"/>
            <a:chOff x="8388" y="3658"/>
            <a:chExt cx="2680" cy="2262"/>
          </a:xfrm>
        </p:grpSpPr>
        <p:pic>
          <p:nvPicPr>
            <p:cNvPr id="6" name="图片 5" descr="服务器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008" y="3658"/>
              <a:ext cx="1440" cy="1440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8388" y="5098"/>
              <a:ext cx="268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1400"/>
                <a:t>物联网服务器平台（</a:t>
              </a:r>
              <a:r>
                <a:rPr lang="en-US" altLang="zh-CN" sz="1400"/>
                <a:t>SIOT</a:t>
              </a:r>
              <a:r>
                <a:rPr lang="zh-CN" altLang="en-US" sz="1400"/>
                <a:t>）</a:t>
              </a:r>
              <a:endParaRPr lang="zh-CN" altLang="en-US" sz="1400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673590" y="2983865"/>
            <a:ext cx="1360170" cy="1354455"/>
            <a:chOff x="15234" y="3960"/>
            <a:chExt cx="2142" cy="2133"/>
          </a:xfrm>
        </p:grpSpPr>
        <p:pic>
          <p:nvPicPr>
            <p:cNvPr id="9" name="图片 8" descr="笔记本电脑接收信息"/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5585" y="3960"/>
              <a:ext cx="1440" cy="1440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5234" y="5563"/>
              <a:ext cx="2143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600"/>
                <a:t>数据接收端</a:t>
              </a:r>
              <a:endParaRPr lang="zh-CN" altLang="en-US" sz="1600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5156200" y="4210050"/>
            <a:ext cx="18796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600"/>
              <a:t>通讯协议</a:t>
            </a:r>
            <a:endParaRPr lang="zh-CN" altLang="en-US" sz="1600"/>
          </a:p>
        </p:txBody>
      </p:sp>
      <p:sp>
        <p:nvSpPr>
          <p:cNvPr id="17" name="文本框 16"/>
          <p:cNvSpPr txBox="1"/>
          <p:nvPr/>
        </p:nvSpPr>
        <p:spPr>
          <a:xfrm rot="19980000">
            <a:off x="3114040" y="2035810"/>
            <a:ext cx="1737360" cy="275590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pPr algn="ctr"/>
            <a:r>
              <a:rPr lang="zh-CN" altLang="en-US" sz="1200"/>
              <a:t>数据（</a:t>
            </a:r>
            <a:r>
              <a:rPr lang="zh-CN" altLang="en-US" sz="1200"/>
              <a:t>协议传输）</a:t>
            </a:r>
            <a:endParaRPr lang="zh-CN" altLang="en-US" sz="1200"/>
          </a:p>
        </p:txBody>
      </p:sp>
      <p:sp>
        <p:nvSpPr>
          <p:cNvPr id="18" name="文本框 17"/>
          <p:cNvSpPr txBox="1"/>
          <p:nvPr/>
        </p:nvSpPr>
        <p:spPr>
          <a:xfrm>
            <a:off x="5781040" y="5174615"/>
            <a:ext cx="742315" cy="275590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pPr algn="ctr"/>
            <a:r>
              <a:rPr lang="zh-CN" altLang="en-US" sz="1200"/>
              <a:t>数据</a:t>
            </a:r>
            <a:endParaRPr lang="zh-CN" altLang="en-US" sz="1200"/>
          </a:p>
        </p:txBody>
      </p:sp>
      <p:sp>
        <p:nvSpPr>
          <p:cNvPr id="19" name="文本框 18"/>
          <p:cNvSpPr txBox="1"/>
          <p:nvPr/>
        </p:nvSpPr>
        <p:spPr>
          <a:xfrm rot="19380000">
            <a:off x="7709535" y="3390900"/>
            <a:ext cx="1557020" cy="275590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pPr algn="ctr"/>
            <a:r>
              <a:rPr lang="zh-CN" altLang="en-US" sz="1200"/>
              <a:t>数据（</a:t>
            </a:r>
            <a:r>
              <a:rPr lang="zh-CN" altLang="en-US" sz="1200"/>
              <a:t>协议传输）</a:t>
            </a:r>
            <a:endParaRPr lang="zh-CN" altLang="en-US" sz="1200"/>
          </a:p>
        </p:txBody>
      </p:sp>
      <p:cxnSp>
        <p:nvCxnSpPr>
          <p:cNvPr id="20" name="曲线连接符 19"/>
          <p:cNvCxnSpPr>
            <a:stCxn id="9" idx="1"/>
            <a:endCxn id="4" idx="2"/>
          </p:cNvCxnSpPr>
          <p:nvPr/>
        </p:nvCxnSpPr>
        <p:spPr>
          <a:xfrm rot="10800000" flipV="1">
            <a:off x="6095365" y="3440430"/>
            <a:ext cx="3800475" cy="560705"/>
          </a:xfrm>
          <a:prstGeom prst="curvedConnector4">
            <a:avLst>
              <a:gd name="adj1" fmla="val 35589"/>
              <a:gd name="adj2" fmla="val 142469"/>
            </a:avLst>
          </a:prstGeom>
          <a:ln w="31750" cap="rnd">
            <a:solidFill>
              <a:schemeClr val="accent1"/>
            </a:solidFill>
            <a:prstDash val="sysDot"/>
            <a:round/>
            <a:headEnd type="arrow" w="med" len="med"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1" name="曲线连接符 20"/>
          <p:cNvCxnSpPr>
            <a:stCxn id="6" idx="3"/>
            <a:endCxn id="4" idx="0"/>
          </p:cNvCxnSpPr>
          <p:nvPr/>
        </p:nvCxnSpPr>
        <p:spPr>
          <a:xfrm flipV="1">
            <a:off x="2402840" y="2363470"/>
            <a:ext cx="3693160" cy="995680"/>
          </a:xfrm>
          <a:prstGeom prst="curvedConnector4">
            <a:avLst>
              <a:gd name="adj1" fmla="val 35179"/>
              <a:gd name="adj2" fmla="val 123916"/>
            </a:avLst>
          </a:prstGeom>
          <a:ln w="31750" cap="rnd">
            <a:solidFill>
              <a:schemeClr val="accent1"/>
            </a:solidFill>
            <a:prstDash val="sysDot"/>
            <a:round/>
            <a:headEnd type="arrow" w="med" len="med"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2" name="曲线连接符 21"/>
          <p:cNvCxnSpPr/>
          <p:nvPr/>
        </p:nvCxnSpPr>
        <p:spPr>
          <a:xfrm rot="5400000" flipV="1">
            <a:off x="6149975" y="133985"/>
            <a:ext cx="3175" cy="8408670"/>
          </a:xfrm>
          <a:prstGeom prst="curvedConnector3">
            <a:avLst>
              <a:gd name="adj1" fmla="val 37550000"/>
            </a:avLst>
          </a:prstGeom>
          <a:ln w="31750">
            <a:gradFill>
              <a:gsLst>
                <a:gs pos="0">
                  <a:schemeClr val="accent6">
                    <a:hueOff val="-4200000"/>
                  </a:schemeClr>
                </a:gs>
                <a:gs pos="100000">
                  <a:schemeClr val="accent6"/>
                </a:gs>
              </a:gsLst>
            </a:gradFill>
            <a:headEnd type="arrow" w="med" len="med"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23" name="图片 2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665480" y="2078990"/>
            <a:ext cx="1737360" cy="1737360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使用</a:t>
            </a:r>
            <a:r>
              <a:rPr lang="en-US" altLang="zh-CN"/>
              <a:t>MQTT</a:t>
            </a:r>
            <a:r>
              <a:rPr lang="zh-CN" altLang="en-US"/>
              <a:t>协议</a:t>
            </a:r>
            <a:r>
              <a:rPr lang="zh-CN" altLang="en-US"/>
              <a:t>推送数据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00625" y="2363470"/>
            <a:ext cx="2190750" cy="16383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094740" y="2901950"/>
            <a:ext cx="1701800" cy="1436370"/>
            <a:chOff x="8388" y="3658"/>
            <a:chExt cx="2680" cy="2262"/>
          </a:xfrm>
        </p:grpSpPr>
        <p:pic>
          <p:nvPicPr>
            <p:cNvPr id="6" name="图片 5" descr="服务器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008" y="3658"/>
              <a:ext cx="1440" cy="1440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8388" y="5098"/>
              <a:ext cx="268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1400"/>
                <a:t>物联网服务器平台（</a:t>
              </a:r>
              <a:r>
                <a:rPr lang="en-US" altLang="zh-CN" sz="1400"/>
                <a:t>SIOT</a:t>
              </a:r>
              <a:r>
                <a:rPr lang="zh-CN" altLang="en-US" sz="1400"/>
                <a:t>）</a:t>
              </a:r>
              <a:endParaRPr lang="zh-CN" altLang="en-US" sz="1400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673590" y="2983865"/>
            <a:ext cx="1360170" cy="1354455"/>
            <a:chOff x="15234" y="3960"/>
            <a:chExt cx="2142" cy="2133"/>
          </a:xfrm>
        </p:grpSpPr>
        <p:pic>
          <p:nvPicPr>
            <p:cNvPr id="9" name="图片 8" descr="笔记本电脑接收信息"/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5585" y="3960"/>
              <a:ext cx="1440" cy="1440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5234" y="5563"/>
              <a:ext cx="2143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600"/>
                <a:t>数据接收端</a:t>
              </a:r>
              <a:endParaRPr lang="zh-CN" altLang="en-US" sz="1600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5156200" y="4210050"/>
            <a:ext cx="18796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600"/>
              <a:t>通讯协议</a:t>
            </a:r>
            <a:endParaRPr lang="zh-CN" altLang="en-US" sz="1600"/>
          </a:p>
        </p:txBody>
      </p:sp>
      <p:pic>
        <p:nvPicPr>
          <p:cNvPr id="5" name="图片 4" descr="高速公路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402205" y="3121025"/>
            <a:ext cx="2598420" cy="476250"/>
          </a:xfrm>
          <a:prstGeom prst="rect">
            <a:avLst/>
          </a:prstGeom>
        </p:spPr>
      </p:pic>
      <p:pic>
        <p:nvPicPr>
          <p:cNvPr id="24" name="图片 23" descr="高速公路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191375" y="3121025"/>
            <a:ext cx="2710815" cy="476250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4772025" y="4854575"/>
            <a:ext cx="26416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8000">
                <a:solidFill>
                  <a:srgbClr val="FF0000"/>
                </a:solidFill>
              </a:rPr>
              <a:t>WiFi</a:t>
            </a:r>
            <a:endParaRPr lang="en-US" altLang="zh-CN" sz="8000">
              <a:solidFill>
                <a:srgbClr val="FF0000"/>
              </a:solidFill>
            </a:endParaRPr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配置</a:t>
            </a:r>
            <a:r>
              <a:rPr lang="en-US" altLang="zh-CN"/>
              <a:t>MQTT</a:t>
            </a:r>
            <a:r>
              <a:rPr lang="zh-CN" altLang="en-US"/>
              <a:t>和</a:t>
            </a:r>
            <a:r>
              <a:rPr lang="en-US" altLang="zh-CN"/>
              <a:t>WiFi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启动</a:t>
            </a:r>
            <a:r>
              <a:rPr lang="en-US" altLang="zh-CN"/>
              <a:t>SIOT</a:t>
            </a:r>
            <a:endParaRPr lang="en-US" altLang="zh-CN"/>
          </a:p>
          <a:p>
            <a:pPr lvl="1"/>
            <a:r>
              <a:rPr lang="zh-CN" altLang="en-US"/>
              <a:t>运行</a:t>
            </a:r>
            <a:r>
              <a:rPr lang="en-US" altLang="zh-CN"/>
              <a:t> start SIoT.bat </a:t>
            </a:r>
            <a:r>
              <a:rPr lang="zh-CN" altLang="en-US"/>
              <a:t>命令（复制本机</a:t>
            </a:r>
            <a:r>
              <a:rPr lang="en-US" altLang="zh-CN"/>
              <a:t>IP</a:t>
            </a:r>
            <a:r>
              <a:rPr lang="zh-CN" altLang="en-US"/>
              <a:t>地址）</a:t>
            </a:r>
            <a:endParaRPr lang="zh-CN" altLang="en-US"/>
          </a:p>
          <a:p>
            <a:pPr marL="228600" lvl="0" indent="-228600">
              <a:buFont typeface="Arial" panose="020B0604020202020204" pitchFamily="34" charset="0"/>
              <a:buChar char="●"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模型训练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界面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685800" lvl="1" indent="-228600">
              <a:buFont typeface="Arial" panose="020B0604020202020204" pitchFamily="34" charset="0"/>
              <a:buChar char="●"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配置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MQTT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服务器地址（本机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IP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地址）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685800" lvl="1" indent="-228600">
              <a:buFont typeface="Arial" panose="020B0604020202020204" pitchFamily="34" charset="0"/>
              <a:buChar char="●"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复制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“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推送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topic”</a:t>
            </a: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28600" lvl="0" indent="-228600">
              <a:buFont typeface="Arial" panose="020B0604020202020204" pitchFamily="34" charset="0"/>
              <a:buChar char="●"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图形化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编程界面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685800" lvl="1" indent="-228600">
              <a:buFont typeface="Arial" panose="020B0604020202020204" pitchFamily="34" charset="0"/>
              <a:buChar char="●"/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MQTT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初始化参数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→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物联网平台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→SIoT→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小齿轮</a:t>
            </a: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685800" lvl="1" indent="-228600">
              <a:buFont typeface="Arial" panose="020B0604020202020204" pitchFamily="34" charset="0"/>
              <a:buChar char="●"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服务器地址：本机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IP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地址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685800" lvl="1" indent="-228600">
              <a:buFont typeface="Arial" panose="020B0604020202020204" pitchFamily="34" charset="0"/>
              <a:buChar char="●"/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topic_0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：刚才复制的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“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推送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topic”</a:t>
            </a: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6215" y="132715"/>
            <a:ext cx="990600" cy="1181100"/>
          </a:xfrm>
          <a:prstGeom prst="rect">
            <a:avLst/>
          </a:prstGeom>
        </p:spPr>
      </p:pic>
      <p:pic>
        <p:nvPicPr>
          <p:cNvPr id="4" name="图片 3" descr="ScreenShot_2025-10-22_233719_40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2200" y="2904490"/>
            <a:ext cx="2475865" cy="26015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71915" y="4156075"/>
            <a:ext cx="2418715" cy="25222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62595" y="850900"/>
            <a:ext cx="3514725" cy="187960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测试验证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屏幕显示作品名称</a:t>
            </a:r>
            <a:r>
              <a:rPr lang="en-US" altLang="zh-CN"/>
              <a:t>“</a:t>
            </a:r>
            <a:r>
              <a:rPr lang="zh-CN" altLang="en-US"/>
              <a:t>识物小助手</a:t>
            </a:r>
            <a:r>
              <a:rPr lang="en-US" altLang="zh-CN"/>
              <a:t>”</a:t>
            </a:r>
            <a:endParaRPr lang="zh-CN" altLang="en-US"/>
          </a:p>
          <a:p>
            <a:r>
              <a:rPr lang="zh-CN" altLang="en-US"/>
              <a:t>屏幕显示</a:t>
            </a:r>
            <a:r>
              <a:rPr lang="en-US" altLang="zh-CN"/>
              <a:t>WiFi</a:t>
            </a:r>
            <a:r>
              <a:rPr lang="zh-CN" altLang="en-US"/>
              <a:t>配置结果</a:t>
            </a:r>
            <a:endParaRPr lang="zh-CN" altLang="en-US"/>
          </a:p>
          <a:p>
            <a:r>
              <a:rPr lang="zh-CN" altLang="en-US"/>
              <a:t>屏幕显示</a:t>
            </a:r>
            <a:r>
              <a:rPr lang="en-US" altLang="zh-CN"/>
              <a:t>MQTT</a:t>
            </a:r>
            <a:r>
              <a:rPr lang="zh-CN" altLang="en-US"/>
              <a:t>配置结果</a:t>
            </a:r>
            <a:endParaRPr lang="zh-CN" altLang="en-US"/>
          </a:p>
        </p:txBody>
      </p:sp>
      <p:pic>
        <p:nvPicPr>
          <p:cNvPr id="4" name="图片 3" descr="b594fbf4f7363bbbc24d2adaac838562"/>
          <p:cNvPicPr>
            <a:picLocks noChangeAspect="1"/>
          </p:cNvPicPr>
          <p:nvPr/>
        </p:nvPicPr>
        <p:blipFill>
          <a:blip r:embed="rId3"/>
          <a:srcRect t="1542" b="24794"/>
          <a:stretch>
            <a:fillRect/>
          </a:stretch>
        </p:blipFill>
        <p:spPr>
          <a:xfrm>
            <a:off x="5210810" y="0"/>
            <a:ext cx="6981190" cy="68580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同学们认一认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你认识这些小动物吗？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活动三：梳理流程绘制流程图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占位符 6" descr="识物小助手-最终版"/>
          <p:cNvPicPr>
            <a:picLocks noChangeAspect="1"/>
          </p:cNvPicPr>
          <p:nvPr>
            <p:ph type="pic"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46500" y="1487805"/>
            <a:ext cx="1440000" cy="4846976"/>
          </a:xfrm>
          <a:prstGeom prst="rect">
            <a:avLst/>
          </a:prstGeom>
        </p:spPr>
      </p:pic>
      <p:sp>
        <p:nvSpPr>
          <p:cNvPr id="6" name="标题 5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回顾、</a:t>
            </a:r>
            <a:r>
              <a:rPr lang="zh-CN" altLang="en-US"/>
              <a:t>梳理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291320" y="5574030"/>
            <a:ext cx="1269365" cy="521970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pPr algn="ctr"/>
            <a:r>
              <a:rPr lang="zh-CN" altLang="en-US" sz="2800">
                <a:solidFill>
                  <a:schemeClr val="bg1"/>
                </a:solidFill>
              </a:rPr>
              <a:t>流程图</a:t>
            </a:r>
            <a:endParaRPr lang="zh-CN" altLang="en-US" sz="2800">
              <a:solidFill>
                <a:schemeClr val="bg1"/>
              </a:solidFill>
            </a:endParaRPr>
          </a:p>
        </p:txBody>
      </p:sp>
      <p:pic>
        <p:nvPicPr>
          <p:cNvPr id="3" name="图片 2" descr="右箭头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592445" y="2904490"/>
            <a:ext cx="914400" cy="914400"/>
          </a:xfrm>
          <a:prstGeom prst="rect">
            <a:avLst/>
          </a:prstGeom>
        </p:spPr>
      </p:pic>
      <p:pic>
        <p:nvPicPr>
          <p:cNvPr id="4" name="图片 3" descr="识物小助手流程图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79310" y="1487805"/>
            <a:ext cx="1440000" cy="4847452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标题 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活动四：</a:t>
            </a:r>
            <a:r>
              <a:rPr lang="zh-CN" altLang="en-US"/>
              <a:t>编写程序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r>
              <a:rPr lang="en-US" altLang="zh-CN"/>
              <a:t>4.1 </a:t>
            </a:r>
            <a:r>
              <a:rPr lang="zh-CN" altLang="en-US"/>
              <a:t>基础</a:t>
            </a:r>
            <a:r>
              <a:rPr lang="zh-CN" altLang="en-US"/>
              <a:t>功能实现</a:t>
            </a:r>
            <a:endParaRPr lang="zh-CN" altLang="en-US"/>
          </a:p>
        </p:txBody>
      </p:sp>
      <p:pic>
        <p:nvPicPr>
          <p:cNvPr id="4" name="图片 3" descr="信件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78255" y="2413635"/>
            <a:ext cx="914400" cy="914400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4"/>
          <a:stretch>
            <a:fillRect/>
          </a:stretch>
        </p:blipFill>
        <p:spPr>
          <a:xfrm>
            <a:off x="8700770" y="1439545"/>
            <a:ext cx="3030855" cy="28625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271770" y="2609850"/>
            <a:ext cx="1405255" cy="521970"/>
          </a:xfrm>
          <a:prstGeom prst="rect">
            <a:avLst/>
          </a:prstGeom>
        </p:spPr>
        <p:style>
          <a:lnRef idx="0">
            <a:srgbClr val="FFFFFF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pPr algn="ctr"/>
            <a:r>
              <a:rPr lang="zh-CN" altLang="en-US" sz="2800"/>
              <a:t>变量</a:t>
            </a:r>
            <a:endParaRPr lang="zh-CN" altLang="en-US" sz="2800"/>
          </a:p>
        </p:txBody>
      </p:sp>
      <p:cxnSp>
        <p:nvCxnSpPr>
          <p:cNvPr id="7" name="曲线连接符 6"/>
          <p:cNvCxnSpPr/>
          <p:nvPr/>
        </p:nvCxnSpPr>
        <p:spPr>
          <a:xfrm flipV="1">
            <a:off x="2326005" y="2859405"/>
            <a:ext cx="2700655" cy="10795"/>
          </a:xfrm>
          <a:prstGeom prst="curvedConnector3">
            <a:avLst>
              <a:gd name="adj1" fmla="val 50012"/>
            </a:avLst>
          </a:prstGeom>
          <a:ln w="31750">
            <a:gradFill>
              <a:gsLst>
                <a:gs pos="0">
                  <a:schemeClr val="accent6">
                    <a:hueOff val="-4200000"/>
                  </a:schemeClr>
                </a:gs>
                <a:gs pos="100000">
                  <a:schemeClr val="accent6"/>
                </a:gs>
              </a:gsLst>
            </a:gradFill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曲线连接符 9"/>
          <p:cNvCxnSpPr>
            <a:endCxn id="5" idx="1"/>
          </p:cNvCxnSpPr>
          <p:nvPr/>
        </p:nvCxnSpPr>
        <p:spPr>
          <a:xfrm>
            <a:off x="6788150" y="2865120"/>
            <a:ext cx="1912620" cy="5715"/>
          </a:xfrm>
          <a:prstGeom prst="curvedConnector3">
            <a:avLst>
              <a:gd name="adj1" fmla="val 50033"/>
            </a:avLst>
          </a:prstGeom>
          <a:ln w="31750">
            <a:gradFill>
              <a:gsLst>
                <a:gs pos="0">
                  <a:schemeClr val="accent6">
                    <a:hueOff val="-4200000"/>
                  </a:schemeClr>
                </a:gs>
                <a:gs pos="100000">
                  <a:schemeClr val="accent6"/>
                </a:gs>
              </a:gsLst>
            </a:gradFill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2825750" y="2413635"/>
            <a:ext cx="10325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rgbClr val="FF0000"/>
                </a:solidFill>
              </a:rPr>
              <a:t>！</a:t>
            </a:r>
            <a:r>
              <a:rPr lang="en-US" altLang="zh-CN">
                <a:solidFill>
                  <a:srgbClr val="FF0000"/>
                </a:solidFill>
              </a:rPr>
              <a:t>#</a:t>
            </a:r>
            <a:r>
              <a:rPr lang="zh-CN" altLang="en-US">
                <a:solidFill>
                  <a:srgbClr val="FF0000"/>
                </a:solidFill>
              </a:rPr>
              <a:t>￥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172960" y="2413635"/>
            <a:ext cx="10325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rgbClr val="FF0000"/>
                </a:solidFill>
              </a:rPr>
              <a:t>文字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右中括号 12"/>
          <p:cNvSpPr/>
          <p:nvPr/>
        </p:nvSpPr>
        <p:spPr>
          <a:xfrm rot="16200000">
            <a:off x="5639435" y="2289810"/>
            <a:ext cx="669290" cy="2624455"/>
          </a:xfrm>
          <a:prstGeom prst="rightBracket">
            <a:avLst>
              <a:gd name="adj" fmla="val 196062"/>
            </a:avLst>
          </a:prstGeom>
          <a:ln w="31750" cap="rnd">
            <a:solidFill>
              <a:schemeClr val="tx1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3858260" y="3998595"/>
            <a:ext cx="1405255" cy="398780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pPr algn="ctr"/>
            <a:r>
              <a:rPr lang="zh-CN" altLang="en-US" sz="2000"/>
              <a:t>数字类型</a:t>
            </a:r>
            <a:endParaRPr lang="zh-CN" altLang="en-US" sz="2000"/>
          </a:p>
        </p:txBody>
      </p:sp>
      <p:sp>
        <p:nvSpPr>
          <p:cNvPr id="15" name="文本框 14"/>
          <p:cNvSpPr txBox="1"/>
          <p:nvPr/>
        </p:nvSpPr>
        <p:spPr>
          <a:xfrm>
            <a:off x="6499860" y="3998595"/>
            <a:ext cx="1616710" cy="398780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pPr algn="ctr"/>
            <a:r>
              <a:rPr lang="zh-CN" altLang="en-US" sz="2000"/>
              <a:t>字符串</a:t>
            </a:r>
            <a:r>
              <a:rPr lang="zh-CN" altLang="en-US" sz="2000"/>
              <a:t>类型</a:t>
            </a:r>
            <a:endParaRPr lang="zh-CN" altLang="en-US" sz="2000"/>
          </a:p>
        </p:txBody>
      </p:sp>
      <p:sp>
        <p:nvSpPr>
          <p:cNvPr id="16" name="文本框 15"/>
          <p:cNvSpPr txBox="1"/>
          <p:nvPr/>
        </p:nvSpPr>
        <p:spPr>
          <a:xfrm>
            <a:off x="2494280" y="4925695"/>
            <a:ext cx="6959600" cy="398780"/>
          </a:xfrm>
          <a:prstGeom prst="rect">
            <a:avLst/>
          </a:prstGeom>
        </p:spPr>
        <p:style>
          <a:lnRef idx="0">
            <a:srgbClr val="FFFFFF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r>
              <a:rPr lang="zh-CN" altLang="en-US" sz="2000"/>
              <a:t>一句话：能进行运算的是数字类型，否则为字符串类型。</a:t>
            </a:r>
            <a:endParaRPr lang="zh-CN" altLang="en-US" sz="2000"/>
          </a:p>
        </p:txBody>
      </p:sp>
      <p:pic>
        <p:nvPicPr>
          <p:cNvPr id="17" name="内容占位符 16"/>
          <p:cNvPicPr>
            <a:picLocks noChangeAspect="1"/>
          </p:cNvPicPr>
          <p:nvPr>
            <p:ph idx="1"/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971790" y="3429000"/>
            <a:ext cx="1691005" cy="126428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3" grpId="1" animBg="1"/>
      <p:bldP spid="14" grpId="1" animBg="1"/>
      <p:bldP spid="15" grpId="1" animBg="1"/>
      <p:bldP spid="16" grpId="0" animBg="1"/>
      <p:bldP spid="16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编写程序</a:t>
            </a:r>
            <a:r>
              <a:rPr lang="en-US" altLang="zh-CN"/>
              <a:t>1.0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接收到的</a:t>
            </a:r>
            <a:r>
              <a:rPr lang="en-US" altLang="zh-CN"/>
              <a:t>MQTT</a:t>
            </a:r>
            <a:r>
              <a:rPr lang="zh-CN" altLang="en-US"/>
              <a:t>都要存入字符串</a:t>
            </a:r>
            <a:r>
              <a:rPr lang="zh-CN" altLang="en-US"/>
              <a:t>变量中</a:t>
            </a:r>
            <a:endParaRPr lang="zh-CN" altLang="en-US"/>
          </a:p>
          <a:p>
            <a:r>
              <a:rPr lang="zh-CN" altLang="en-US"/>
              <a:t>行空板时刻在更新</a:t>
            </a:r>
            <a:r>
              <a:rPr lang="zh-CN" altLang="en-US"/>
              <a:t>接收到的信息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4770" y="1637030"/>
            <a:ext cx="3714750" cy="1162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7495" y="4606925"/>
            <a:ext cx="4152900" cy="135255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r>
              <a:rPr lang="en-US" altLang="zh-CN"/>
              <a:t>4.2 </a:t>
            </a:r>
            <a:r>
              <a:rPr lang="zh-CN" altLang="en-US"/>
              <a:t>发现问题</a:t>
            </a:r>
            <a:r>
              <a:rPr lang="zh-CN" altLang="en-US"/>
              <a:t>并改进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p>
            <a:pPr marL="0" indent="0">
              <a:buNone/>
            </a:pPr>
            <a:r>
              <a:rPr lang="zh-CN" altLang="en-US"/>
              <a:t>说一说，你</a:t>
            </a:r>
            <a:r>
              <a:rPr lang="zh-CN" altLang="en-US">
                <a:sym typeface="+mn-ea"/>
              </a:rPr>
              <a:t>们小组发现了什么问题？</a:t>
            </a:r>
            <a:endParaRPr lang="zh-CN" altLang="en-US"/>
          </a:p>
          <a:p>
            <a:r>
              <a:rPr lang="zh-CN" altLang="en-US"/>
              <a:t>没有放置卡片的时候会给一个错误的</a:t>
            </a:r>
            <a:r>
              <a:rPr lang="zh-CN" altLang="en-US"/>
              <a:t>结果；</a:t>
            </a:r>
            <a:endParaRPr lang="zh-CN" altLang="en-US"/>
          </a:p>
          <a:p>
            <a:r>
              <a:rPr lang="zh-CN" altLang="en-US"/>
              <a:t>识别准确率低</a:t>
            </a:r>
            <a:endParaRPr lang="zh-CN" altLang="en-US"/>
          </a:p>
          <a:p>
            <a:r>
              <a:rPr lang="en-US" altLang="zh-CN"/>
              <a:t>……</a:t>
            </a:r>
            <a:endParaRPr lang="en-US" altLang="zh-CN"/>
          </a:p>
        </p:txBody>
      </p:sp>
      <p:sp>
        <p:nvSpPr>
          <p:cNvPr id="16" name="文本框 15"/>
          <p:cNvSpPr txBox="1"/>
          <p:nvPr/>
        </p:nvSpPr>
        <p:spPr>
          <a:xfrm>
            <a:off x="2494280" y="4925695"/>
            <a:ext cx="6959600" cy="398780"/>
          </a:xfrm>
          <a:prstGeom prst="rect">
            <a:avLst/>
          </a:prstGeom>
          <a:effectLst>
            <a:softEdge rad="50800"/>
          </a:effectLst>
        </p:spPr>
        <p:style>
          <a:lnRef idx="0">
            <a:srgbClr val="FFFFFF"/>
          </a:lnRef>
          <a:fillRef idx="1">
            <a:schemeClr val="accent5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r>
              <a:rPr lang="zh-CN" altLang="en-US" sz="2000"/>
              <a:t>想让</a:t>
            </a:r>
            <a:r>
              <a:rPr lang="en-US" altLang="zh-CN" sz="2000"/>
              <a:t>AI</a:t>
            </a:r>
            <a:r>
              <a:rPr lang="zh-CN" altLang="en-US" sz="2000"/>
              <a:t>更准确的识别物体，需要提供更多的</a:t>
            </a:r>
            <a:r>
              <a:rPr lang="zh-CN" altLang="en-US" sz="2000">
                <a:solidFill>
                  <a:srgbClr val="FF0000"/>
                </a:solidFill>
              </a:rPr>
              <a:t>训练样本</a:t>
            </a:r>
            <a:r>
              <a:rPr lang="zh-CN" altLang="en-US" sz="2000"/>
              <a:t>。</a:t>
            </a:r>
            <a:endParaRPr lang="zh-CN" altLang="en-US" sz="2000"/>
          </a:p>
        </p:txBody>
      </p:sp>
      <p:sp>
        <p:nvSpPr>
          <p:cNvPr id="4" name="文本框 3"/>
          <p:cNvSpPr txBox="1"/>
          <p:nvPr/>
        </p:nvSpPr>
        <p:spPr>
          <a:xfrm>
            <a:off x="2494280" y="4366895"/>
            <a:ext cx="3860800" cy="398780"/>
          </a:xfrm>
          <a:prstGeom prst="rect">
            <a:avLst/>
          </a:prstGeom>
          <a:effectLst>
            <a:softEdge rad="50800"/>
          </a:effectLst>
        </p:spPr>
        <p:style>
          <a:lnRef idx="0">
            <a:srgbClr val="FFFFFF"/>
          </a:lnRef>
          <a:fillRef idx="1">
            <a:schemeClr val="accent5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</a:rPr>
              <a:t>背景（空镜）</a:t>
            </a:r>
            <a:r>
              <a:rPr lang="zh-CN" altLang="en-US" sz="2000"/>
              <a:t>也是可以训练的。</a:t>
            </a:r>
            <a:endParaRPr lang="zh-CN" altLang="en-US" sz="2000"/>
          </a:p>
        </p:txBody>
      </p:sp>
      <p:pic>
        <p:nvPicPr>
          <p:cNvPr id="5" name="图片 4" descr="ScreenShot_2025-10-23_002117_6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8945" y="1490345"/>
            <a:ext cx="4047490" cy="271018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6" grpId="1" animBg="1"/>
      <p:bldP spid="4" grpId="0" bldLvl="0" animBg="1"/>
      <p:bldP spid="4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改进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790755"/>
            <a:ext cx="10969200" cy="4759200"/>
          </a:xfrm>
        </p:spPr>
        <p:txBody>
          <a:bodyPr/>
          <a:p>
            <a:r>
              <a:rPr lang="zh-CN" altLang="en-US"/>
              <a:t>添加背景图片训练（使用摄像头</a:t>
            </a:r>
            <a:r>
              <a:rPr lang="zh-CN" altLang="en-US"/>
              <a:t>拍摄）</a:t>
            </a:r>
            <a:endParaRPr lang="zh-CN" altLang="en-US"/>
          </a:p>
          <a:p>
            <a:r>
              <a:rPr lang="zh-CN" altLang="en-US"/>
              <a:t>交换动物照片，添加到训练集中，</a:t>
            </a:r>
            <a:r>
              <a:rPr lang="zh-CN" altLang="en-US"/>
              <a:t>重新训练</a:t>
            </a:r>
            <a:endParaRPr lang="zh-CN" altLang="en-US"/>
          </a:p>
          <a:p>
            <a:r>
              <a:rPr lang="zh-CN" altLang="en-US"/>
              <a:t>小组展示本节课</a:t>
            </a:r>
            <a:r>
              <a:rPr lang="zh-CN" altLang="en-US"/>
              <a:t>成果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进化版</a:t>
            </a:r>
            <a:r>
              <a:rPr lang="zh-CN" altLang="en-US" sz="3600"/>
              <a:t>识物小助手（</a:t>
            </a:r>
            <a:r>
              <a:rPr lang="zh-CN" altLang="en-US" sz="3600"/>
              <a:t>这里放视频）</a:t>
            </a:r>
            <a:endParaRPr lang="zh-CN" altLang="en-US" sz="360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751910"/>
            <a:ext cx="10969200" cy="705600"/>
          </a:xfrm>
        </p:spPr>
        <p:txBody>
          <a:bodyPr/>
          <a:p>
            <a:r>
              <a:rPr lang="zh-CN" altLang="en-US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进化版</a:t>
            </a:r>
            <a:r>
              <a:rPr lang="zh-CN" altLang="en-US" sz="2800"/>
              <a:t>识物小助手</a:t>
            </a:r>
            <a:endParaRPr lang="zh-CN" altLang="en-US" sz="280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584380"/>
            <a:ext cx="10969200" cy="4759200"/>
          </a:xfrm>
        </p:spPr>
        <p:txBody>
          <a:bodyPr/>
          <a:p>
            <a:r>
              <a:rPr lang="zh-CN" altLang="en-US"/>
              <a:t>语音识别</a:t>
            </a:r>
            <a:endParaRPr lang="zh-CN" altLang="en-US"/>
          </a:p>
          <a:p>
            <a:r>
              <a:rPr lang="zh-CN" altLang="en-US"/>
              <a:t>语音合成</a:t>
            </a:r>
            <a:endParaRPr lang="zh-CN" altLang="en-US"/>
          </a:p>
          <a:p>
            <a:r>
              <a:rPr lang="zh-CN" altLang="en-US"/>
              <a:t>按键控制</a:t>
            </a:r>
            <a:endParaRPr lang="zh-CN" altLang="en-US"/>
          </a:p>
          <a:p>
            <a:r>
              <a:rPr lang="en-US" altLang="zh-CN"/>
              <a:t>……</a:t>
            </a:r>
            <a:endParaRPr lang="en-US" altLang="zh-CN"/>
          </a:p>
        </p:txBody>
      </p:sp>
      <p:pic>
        <p:nvPicPr>
          <p:cNvPr id="4" name="进阶版演示">
            <a:hlinkClick r:id="" action="ppaction://media"/>
          </p:cNvPr>
          <p:cNvPicPr/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783205" y="1677670"/>
            <a:ext cx="8128000" cy="4572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556115" y="534670"/>
            <a:ext cx="3967480" cy="3917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/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23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2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占位符 4"/>
          <p:cNvSpPr>
            <a:spLocks noGrp="1"/>
          </p:cNvSpPr>
          <p:nvPr>
            <p:ph type="body" orient="vert" idx="1"/>
            <p:custDataLst>
              <p:tags r:id="rId1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638175" y="146685"/>
            <a:ext cx="726440" cy="2842260"/>
          </a:xfrm>
          <a:effectLst>
            <a:softEdge rad="50800"/>
          </a:effectLst>
        </p:spPr>
        <p:style>
          <a:lnRef idx="0">
            <a:srgbClr val="FFFFFF"/>
          </a:lnRef>
          <a:fillRef idx="1">
            <a:schemeClr val="accent3"/>
          </a:fillRef>
          <a:effectRef idx="0">
            <a:srgbClr val="FFFFFF"/>
          </a:effectRef>
          <a:fontRef idx="minor">
            <a:schemeClr val="lt1"/>
          </a:fontRef>
        </p:style>
        <p:txBody>
          <a:bodyPr/>
          <a:p>
            <a:pPr algn="ctr"/>
            <a:r>
              <a:rPr lang="zh-CN" altLang="en-US"/>
              <a:t>课程回顾</a:t>
            </a:r>
            <a:endParaRPr lang="zh-CN" altLang="en-US"/>
          </a:p>
        </p:txBody>
      </p:sp>
      <p:pic>
        <p:nvPicPr>
          <p:cNvPr id="2" name="图片 1" descr="识物小助手思维导图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0130" y="50800"/>
            <a:ext cx="7103110" cy="68580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r>
              <a:rPr lang="zh-CN" altLang="en-US">
                <a:sym typeface="+mn-ea"/>
              </a:rPr>
              <a:t>认一认</a:t>
            </a:r>
            <a:endParaRPr lang="zh-CN" altLang="en-US"/>
          </a:p>
        </p:txBody>
      </p:sp>
      <p:pic>
        <p:nvPicPr>
          <p:cNvPr id="4" name="内容占位符 3" descr="大象05"/>
          <p:cNvPicPr>
            <a:picLocks noChangeAspect="1"/>
          </p:cNvPicPr>
          <p:nvPr>
            <p:ph idx="1"/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712845" y="1490345"/>
            <a:ext cx="4759325" cy="47593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699500" y="5727700"/>
            <a:ext cx="951230" cy="521970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pPr algn="ctr"/>
            <a:r>
              <a:rPr lang="zh-CN" altLang="en-US" sz="2800"/>
              <a:t>大象</a:t>
            </a:r>
            <a:endParaRPr lang="zh-CN" altLang="en-US" sz="2800"/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r>
              <a:rPr lang="zh-CN" altLang="en-US">
                <a:sym typeface="+mn-ea"/>
              </a:rPr>
              <a:t>认一认</a:t>
            </a:r>
            <a:endParaRPr lang="zh-CN" altLang="en-US"/>
          </a:p>
        </p:txBody>
      </p:sp>
      <p:pic>
        <p:nvPicPr>
          <p:cNvPr id="4" name="内容占位符 3" descr="C:/Users/30522/Desktop/人工智能教育教学课例/训练样本/猫咪/猫咪07.jpg猫咪07"/>
          <p:cNvPicPr>
            <a:picLocks noChangeAspect="1"/>
          </p:cNvPicPr>
          <p:nvPr>
            <p:ph idx="1"/>
            <p:custDataLst>
              <p:tags r:id="rId2"/>
            </p:custDataLst>
          </p:nvPr>
        </p:nvPicPr>
        <p:blipFill>
          <a:blip r:embed="rId3"/>
          <a:srcRect l="1254" r="1254"/>
          <a:stretch>
            <a:fillRect/>
          </a:stretch>
        </p:blipFill>
        <p:spPr>
          <a:xfrm>
            <a:off x="3712845" y="1490345"/>
            <a:ext cx="4759325" cy="47593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699500" y="5727700"/>
            <a:ext cx="951230" cy="521970"/>
          </a:xfrm>
          <a:prstGeom prst="rect">
            <a:avLst/>
          </a:prstGeom>
        </p:spPr>
        <p:style>
          <a:lnRef idx="0">
            <a:srgbClr val="FFFFFF"/>
          </a:lnRef>
          <a:fillRef idx="1">
            <a:prstClr val="black"/>
          </a:fillRef>
          <a:effectRef idx="2">
            <a:prstClr val="black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pPr algn="ctr"/>
            <a:r>
              <a:rPr lang="zh-CN" altLang="en-US" sz="2800"/>
              <a:t>猫咪</a:t>
            </a:r>
            <a:endParaRPr lang="zh-CN" altLang="en-US" sz="2800"/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r>
              <a:rPr lang="zh-CN" altLang="en-US">
                <a:sym typeface="+mn-ea"/>
              </a:rPr>
              <a:t>认一认</a:t>
            </a:r>
            <a:endParaRPr lang="zh-CN" altLang="en-US"/>
          </a:p>
        </p:txBody>
      </p:sp>
      <p:pic>
        <p:nvPicPr>
          <p:cNvPr id="4" name="内容占位符 3" descr="C:/Users/30522/Desktop/人工智能教育教学课例/训练样本/犀牛/犀牛08.png犀牛08"/>
          <p:cNvPicPr>
            <a:picLocks noChangeAspect="1"/>
          </p:cNvPicPr>
          <p:nvPr>
            <p:ph idx="1"/>
            <p:custDataLst>
              <p:tags r:id="rId2"/>
            </p:custDataLst>
          </p:nvPr>
        </p:nvPicPr>
        <p:blipFill>
          <a:blip r:embed="rId3"/>
          <a:srcRect t="7" b="7"/>
          <a:stretch>
            <a:fillRect/>
          </a:stretch>
        </p:blipFill>
        <p:spPr>
          <a:xfrm>
            <a:off x="3712845" y="1490345"/>
            <a:ext cx="4759325" cy="47593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699500" y="5727700"/>
            <a:ext cx="951230" cy="521970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pPr algn="ctr"/>
            <a:r>
              <a:rPr lang="zh-CN" altLang="en-US" sz="2800"/>
              <a:t>犀牛</a:t>
            </a:r>
            <a:endParaRPr lang="zh-CN" altLang="en-US" sz="2800"/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 fontScale="90000"/>
          </a:bodyPr>
          <a:p>
            <a:r>
              <a:rPr lang="en-US" altLang="zh-CN"/>
              <a:t>AI</a:t>
            </a:r>
            <a:r>
              <a:rPr lang="zh-CN" altLang="en-US"/>
              <a:t>识物小助手认一认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p>
            <a:r>
              <a:rPr lang="en-US" altLang="zh-CN"/>
              <a:t>AI</a:t>
            </a:r>
            <a:r>
              <a:rPr lang="zh-CN" altLang="en-US"/>
              <a:t>认识这些小动物吗？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r>
              <a:rPr lang="zh-CN" altLang="en-US">
                <a:sym typeface="+mn-ea"/>
              </a:rPr>
              <a:t>认一认</a:t>
            </a:r>
            <a:endParaRPr lang="zh-CN" altLang="en-US"/>
          </a:p>
        </p:txBody>
      </p:sp>
      <p:pic>
        <p:nvPicPr>
          <p:cNvPr id="4" name="内容占位符 3" descr="大象05"/>
          <p:cNvPicPr>
            <a:picLocks noChangeAspect="1"/>
          </p:cNvPicPr>
          <p:nvPr>
            <p:ph idx="1"/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712845" y="1490345"/>
            <a:ext cx="4759325" cy="47593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699500" y="5727700"/>
            <a:ext cx="951230" cy="521970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pPr algn="ctr"/>
            <a:r>
              <a:rPr lang="zh-CN" altLang="en-US" sz="2800"/>
              <a:t>大象</a:t>
            </a:r>
            <a:endParaRPr lang="zh-CN" altLang="en-US" sz="2800"/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r>
              <a:rPr lang="zh-CN" altLang="en-US">
                <a:sym typeface="+mn-ea"/>
              </a:rPr>
              <a:t>认一认</a:t>
            </a:r>
            <a:endParaRPr lang="zh-CN" altLang="en-US"/>
          </a:p>
        </p:txBody>
      </p:sp>
      <p:pic>
        <p:nvPicPr>
          <p:cNvPr id="4" name="内容占位符 3" descr="C:/Users/30522/Desktop/人工智能教育教学课例/训练样本/猫咪/猫咪07.jpg猫咪07"/>
          <p:cNvPicPr>
            <a:picLocks noChangeAspect="1"/>
          </p:cNvPicPr>
          <p:nvPr>
            <p:ph idx="1"/>
            <p:custDataLst>
              <p:tags r:id="rId2"/>
            </p:custDataLst>
          </p:nvPr>
        </p:nvPicPr>
        <p:blipFill>
          <a:blip r:embed="rId3"/>
          <a:srcRect l="1254" r="1254"/>
          <a:stretch>
            <a:fillRect/>
          </a:stretch>
        </p:blipFill>
        <p:spPr>
          <a:xfrm>
            <a:off x="3712845" y="1490345"/>
            <a:ext cx="4759325" cy="47593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699500" y="5727700"/>
            <a:ext cx="951230" cy="521970"/>
          </a:xfrm>
          <a:prstGeom prst="rect">
            <a:avLst/>
          </a:prstGeom>
        </p:spPr>
        <p:style>
          <a:lnRef idx="0">
            <a:srgbClr val="FFFFFF"/>
          </a:lnRef>
          <a:fillRef idx="1">
            <a:prstClr val="black"/>
          </a:fillRef>
          <a:effectRef idx="2">
            <a:prstClr val="black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pPr algn="ctr"/>
            <a:r>
              <a:rPr lang="zh-CN" altLang="en-US" sz="2800"/>
              <a:t>猫咪</a:t>
            </a:r>
            <a:endParaRPr lang="zh-CN" altLang="en-US" sz="2800"/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r>
              <a:rPr lang="zh-CN" altLang="en-US">
                <a:sym typeface="+mn-ea"/>
              </a:rPr>
              <a:t>认一认</a:t>
            </a:r>
            <a:endParaRPr lang="zh-CN" altLang="en-US"/>
          </a:p>
        </p:txBody>
      </p:sp>
      <p:pic>
        <p:nvPicPr>
          <p:cNvPr id="4" name="内容占位符 3" descr="C:/Users/30522/Desktop/人工智能教育教学课例/训练样本/犀牛/犀牛08.png犀牛08"/>
          <p:cNvPicPr>
            <a:picLocks noChangeAspect="1"/>
          </p:cNvPicPr>
          <p:nvPr>
            <p:ph idx="1"/>
            <p:custDataLst>
              <p:tags r:id="rId2"/>
            </p:custDataLst>
          </p:nvPr>
        </p:nvPicPr>
        <p:blipFill>
          <a:blip r:embed="rId3"/>
          <a:srcRect t="7" b="7"/>
          <a:stretch>
            <a:fillRect/>
          </a:stretch>
        </p:blipFill>
        <p:spPr>
          <a:xfrm>
            <a:off x="3712845" y="1490345"/>
            <a:ext cx="4759325" cy="47593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699500" y="5727700"/>
            <a:ext cx="951230" cy="521970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pPr algn="ctr"/>
            <a:r>
              <a:rPr lang="zh-CN" altLang="en-US" sz="2800"/>
              <a:t>犀牛</a:t>
            </a:r>
            <a:endParaRPr lang="zh-CN" altLang="en-US" sz="2800"/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c142192deb9b4d1223cfdd1182818abdab166bc"/>
  <p:tag name="KSO_WM_NEWLAYOUT_ID" val="14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1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1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1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TEMPLATE_SLIDE_ID" val="slide_9d8376de4988f9e6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wpp_generatepicture" val="1"/>
</p:tagLst>
</file>

<file path=ppt/tags/tag12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10&quot;:[4531806,21558766,20251555],&quot;65&quot;:[20205081]}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10&quot;:[4531806,21558766,20251555,21555538],&quot;65&quot;:[20205081]}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10&quot;:[20216126,4588274],&quot;65&quot;:[20205081]}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10&quot;:[3633311],&quot;65&quot;:[20205081]}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</p:tagLst>
</file>

<file path=ppt/tags/tag14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10&quot;:[21596348],&quot;65&quot;:[20205081]}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</p:tagLst>
</file>

<file path=ppt/tags/tag159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64.xml><?xml version="1.0" encoding="utf-8"?>
<p:tagLst xmlns:p="http://schemas.openxmlformats.org/presentationml/2006/main">
  <p:tag name="resource_record_key" val="{&quot;10&quot;:[4531806,21558766,20251555,21555538,20216126,4588274,3633311,21596348],&quot;65&quot;:[20205081]}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c142192deb9b4d1223cfdd1182818abdab166bc"/>
  <p:tag name="KSO_WM_NEWLAYOUT_ID" val="141"/>
</p:tagLst>
</file>

<file path=ppt/tags/tag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781</Words>
  <Application>WPS 演示</Application>
  <PresentationFormat>宽屏</PresentationFormat>
  <Paragraphs>153</Paragraphs>
  <Slides>29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WPS</vt:lpstr>
      <vt:lpstr>识物小助手</vt:lpstr>
      <vt:lpstr>同学们认一认</vt:lpstr>
      <vt:lpstr>认一认</vt:lpstr>
      <vt:lpstr>认一认</vt:lpstr>
      <vt:lpstr>认一认</vt:lpstr>
      <vt:lpstr>AI识物小助手认一认</vt:lpstr>
      <vt:lpstr>认一认</vt:lpstr>
      <vt:lpstr>认一认</vt:lpstr>
      <vt:lpstr>认一认</vt:lpstr>
      <vt:lpstr>活动一：模型训练</vt:lpstr>
      <vt:lpstr>模型训练-图像分类</vt:lpstr>
      <vt:lpstr>模型训练过程</vt:lpstr>
      <vt:lpstr>训练结果实时校验</vt:lpstr>
      <vt:lpstr>任务：训练自己的模型</vt:lpstr>
      <vt:lpstr>活动二：数据推送</vt:lpstr>
      <vt:lpstr>使用MQTT协议推送数据</vt:lpstr>
      <vt:lpstr>使用MQTT协议推送数据</vt:lpstr>
      <vt:lpstr>配置MQTT和WiFi</vt:lpstr>
      <vt:lpstr>测试验证</vt:lpstr>
      <vt:lpstr>活动三：梳理流程绘制流程图</vt:lpstr>
      <vt:lpstr>回顾、梳理</vt:lpstr>
      <vt:lpstr>活动四：编写程序</vt:lpstr>
      <vt:lpstr>4.1 基础功能实现</vt:lpstr>
      <vt:lpstr>编写程序1.0</vt:lpstr>
      <vt:lpstr>4.2 发现问题并改进</vt:lpstr>
      <vt:lpstr>改进</vt:lpstr>
      <vt:lpstr>进化版识物小助手（这里放视频）</vt:lpstr>
      <vt:lpstr>进化版识物小助手</vt:lpstr>
      <vt:lpstr>课程回顾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兔子先生</cp:lastModifiedBy>
  <cp:revision>171</cp:revision>
  <dcterms:created xsi:type="dcterms:W3CDTF">2019-06-19T02:08:00Z</dcterms:created>
  <dcterms:modified xsi:type="dcterms:W3CDTF">2025-10-24T04:45:05Z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2052-12.1.0.23125</vt:lpwstr>
  </property>
  <property fmtid="{D5CDD505-2E9C-101B-9397-08002B2CF9AE}" pid="3" name="ICV">
    <vt:lpwstr>229E63342529483B94CFE234758CD1E0_11</vt:lpwstr>
  </property>
</Properties>
</file>